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1" r:id="rId1"/>
  </p:sldMasterIdLst>
  <p:notesMasterIdLst>
    <p:notesMasterId r:id="rId51"/>
  </p:notesMasterIdLst>
  <p:sldIdLst>
    <p:sldId id="256" r:id="rId2"/>
    <p:sldId id="309" r:id="rId3"/>
    <p:sldId id="310" r:id="rId4"/>
    <p:sldId id="270" r:id="rId5"/>
    <p:sldId id="271" r:id="rId6"/>
    <p:sldId id="272" r:id="rId7"/>
    <p:sldId id="273" r:id="rId8"/>
    <p:sldId id="276" r:id="rId9"/>
    <p:sldId id="277" r:id="rId10"/>
    <p:sldId id="278" r:id="rId11"/>
    <p:sldId id="279" r:id="rId12"/>
    <p:sldId id="353" r:id="rId13"/>
    <p:sldId id="282" r:id="rId14"/>
    <p:sldId id="355" r:id="rId15"/>
    <p:sldId id="354" r:id="rId16"/>
    <p:sldId id="283" r:id="rId17"/>
    <p:sldId id="356" r:id="rId18"/>
    <p:sldId id="357" r:id="rId19"/>
    <p:sldId id="350" r:id="rId20"/>
    <p:sldId id="358" r:id="rId21"/>
    <p:sldId id="351" r:id="rId22"/>
    <p:sldId id="312" r:id="rId23"/>
    <p:sldId id="359" r:id="rId24"/>
    <p:sldId id="360" r:id="rId25"/>
    <p:sldId id="361" r:id="rId26"/>
    <p:sldId id="365" r:id="rId27"/>
    <p:sldId id="364" r:id="rId28"/>
    <p:sldId id="363" r:id="rId29"/>
    <p:sldId id="289" r:id="rId30"/>
    <p:sldId id="290" r:id="rId31"/>
    <p:sldId id="291" r:id="rId32"/>
    <p:sldId id="292" r:id="rId33"/>
    <p:sldId id="329" r:id="rId34"/>
    <p:sldId id="375" r:id="rId35"/>
    <p:sldId id="373" r:id="rId36"/>
    <p:sldId id="374" r:id="rId37"/>
    <p:sldId id="376" r:id="rId38"/>
    <p:sldId id="377" r:id="rId39"/>
    <p:sldId id="298" r:id="rId40"/>
    <p:sldId id="313" r:id="rId41"/>
    <p:sldId id="378" r:id="rId42"/>
    <p:sldId id="379" r:id="rId43"/>
    <p:sldId id="315" r:id="rId44"/>
    <p:sldId id="369" r:id="rId45"/>
    <p:sldId id="370" r:id="rId46"/>
    <p:sldId id="371" r:id="rId47"/>
    <p:sldId id="372" r:id="rId48"/>
    <p:sldId id="316" r:id="rId49"/>
    <p:sldId id="302" r:id="rId5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2552" autoAdjust="0"/>
  </p:normalViewPr>
  <p:slideViewPr>
    <p:cSldViewPr showGuides="1">
      <p:cViewPr>
        <p:scale>
          <a:sx n="100" d="100"/>
          <a:sy n="100" d="100"/>
        </p:scale>
        <p:origin x="-24" y="-60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0"/>
              <a:pPr/>
              <a:t>30.10.2015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0125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 algn="l" defTabSz="914400" rtl="0" eaLnBrk="1" latinLnBrk="0" hangingPunct="1">
              <a:buNone/>
            </a:pPr>
            <a:endParaRPr lang="cs-CZ" b="0" u="none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1" i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7216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Dalšími osobami se myslí</a:t>
            </a:r>
            <a:r>
              <a:rPr lang="cs-CZ" baseline="0" dirty="0" smtClean="0"/>
              <a:t> opatrovníci, rodinní příslušníci</a:t>
            </a:r>
          </a:p>
          <a:p>
            <a:endParaRPr lang="cs-CZ" baseline="0" dirty="0" smtClean="0"/>
          </a:p>
          <a:p>
            <a:r>
              <a:rPr lang="cs-CZ" baseline="0" dirty="0" smtClean="0"/>
              <a:t>V rámci odborného vzdělávání budou podporována školení z oblasti směřující k aktivizaci klientů;</a:t>
            </a:r>
          </a:p>
          <a:p>
            <a:endParaRPr lang="cs-CZ" baseline="0" dirty="0" smtClean="0"/>
          </a:p>
          <a:p>
            <a:r>
              <a:rPr lang="cs-CZ" baseline="0" dirty="0" smtClean="0"/>
              <a:t>Neakreditované vzdělávání: Workshopy, semináře,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063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8810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64363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09372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cs-CZ" sz="1200" b="1" dirty="0" smtClean="0"/>
              <a:t>Vykazování indikátorů 6 70 01 a 670 10 je relevantní pouze pro žadatele realizující aktivity dle bodu C této výzvy.</a:t>
            </a:r>
          </a:p>
          <a:p>
            <a:pPr>
              <a:buFont typeface="Arial" pitchFamily="34" charset="0"/>
              <a:buChar char="•"/>
            </a:pPr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0172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2208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2795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A0A7-0B79-444A-9F37-EECB9CF9456B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6211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91078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3973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92390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61532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48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62775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49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8842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5257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7139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5312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3208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/>
              <a:t>Žadatelem může být pouze subjekt, který přímo poskytuje sociální služby nebo obec, jako zřizovatel poskytovatele sociální služby. V případě zaměření projektu na činnosti v aktivitě C, může být žadatelem pouze poskytovatel těchto služeb.</a:t>
            </a:r>
            <a:endParaRPr lang="cs-CZ" dirty="0"/>
          </a:p>
          <a:p>
            <a:r>
              <a:rPr lang="cs-CZ" b="1" dirty="0"/>
              <a:t>Žadatel musí být přímo zodpovědný za přípravu a řízení projektu.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4660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8290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0552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B765A-51E0-4E82-AB73-FB7F84412B30}" type="datetimeFigureOut">
              <a:rPr lang="cs-CZ" smtClean="0"/>
              <a:pPr/>
              <a:t>30.10.2015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C908-6CF6-4C3D-AE7A-F3813FC67EF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215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psv.cz/cs/1995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ass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prirucka-pro-hodnotitel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" TargetMode="External"/><Relationship Id="rId7" Type="http://schemas.openxmlformats.org/officeDocument/2006/relationships/hyperlink" Target="http://www.esfcr.cz/pravidla-pro-zadatele-a-prijemce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orum.esfcr.cz/node/108/vyzva-c-03_15_037-podpora-procesu-transformace-pob/" TargetMode="External"/><Relationship Id="rId5" Type="http://schemas.openxmlformats.org/officeDocument/2006/relationships/hyperlink" Target="http://www.mpsv.cz/cs/19953" TargetMode="External"/><Relationship Id="rId4" Type="http://schemas.openxmlformats.org/officeDocument/2006/relationships/hyperlink" Target="http://www.trass.cz/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mailto:tereza.zahalkova@mpsv.cz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abriela.botosova@mpsv.cz" TargetMode="External"/><Relationship Id="rId4" Type="http://schemas.openxmlformats.org/officeDocument/2006/relationships/hyperlink" Target="mailto:miroslava.kovacova@mpsv.cz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539080"/>
          </a:xfrm>
        </p:spPr>
        <p:txBody>
          <a:bodyPr/>
          <a:lstStyle/>
          <a:p>
            <a:pPr algn="ctr"/>
            <a:r>
              <a:rPr lang="cs-CZ" dirty="0" smtClean="0"/>
              <a:t>Výzva </a:t>
            </a:r>
            <a:r>
              <a:rPr lang="cs-CZ" cap="none" dirty="0"/>
              <a:t>č</a:t>
            </a:r>
            <a:r>
              <a:rPr lang="cs-CZ" dirty="0" smtClean="0"/>
              <a:t>. 03_15_037 (</a:t>
            </a:r>
            <a:r>
              <a:rPr lang="cs-CZ" cap="none" dirty="0" smtClean="0"/>
              <a:t>č</a:t>
            </a:r>
            <a:r>
              <a:rPr lang="cs-CZ" dirty="0" smtClean="0"/>
              <a:t>. 37)</a:t>
            </a:r>
            <a:br>
              <a:rPr lang="cs-CZ" dirty="0" smtClean="0"/>
            </a:br>
            <a:r>
              <a:rPr lang="cs-CZ" sz="1800" dirty="0"/>
              <a:t>Podpora procesu transformace pobytových služeb </a:t>
            </a:r>
            <a:br>
              <a:rPr lang="cs-CZ" sz="1800" dirty="0"/>
            </a:br>
            <a:r>
              <a:rPr lang="cs-CZ" sz="1800" dirty="0"/>
              <a:t>a podpora služeb komunitního </a:t>
            </a:r>
            <a:r>
              <a:rPr lang="cs-CZ" sz="1800" dirty="0" smtClean="0"/>
              <a:t>typu</a:t>
            </a:r>
            <a:br>
              <a:rPr lang="cs-CZ" sz="1800" dirty="0" smtClean="0"/>
            </a:br>
            <a:r>
              <a:rPr lang="cs-CZ" sz="1800" dirty="0" smtClean="0"/>
              <a:t>vzniklých </a:t>
            </a:r>
            <a:r>
              <a:rPr lang="cs-CZ" sz="1800" dirty="0"/>
              <a:t>po transformaci</a:t>
            </a:r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cs-CZ" sz="1800" dirty="0" smtClean="0"/>
              <a:t> </a:t>
            </a:r>
            <a:endParaRPr lang="cs-CZ" sz="1800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cs-CZ" dirty="0" smtClean="0"/>
          </a:p>
          <a:p>
            <a:pPr algn="ctr"/>
            <a:r>
              <a:rPr lang="cs-CZ" b="1" dirty="0" smtClean="0"/>
              <a:t>listopad </a:t>
            </a:r>
            <a:r>
              <a:rPr lang="cs-CZ" b="1" dirty="0"/>
              <a:t>2015</a:t>
            </a:r>
          </a:p>
          <a:p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endParaRPr lang="cs-CZ" b="1" dirty="0" smtClean="0"/>
          </a:p>
          <a:p>
            <a:pPr algn="ctr"/>
            <a:r>
              <a:rPr lang="cs-CZ" b="1" dirty="0" smtClean="0"/>
              <a:t>SEMINÁŘ PRO ŽADATELE</a:t>
            </a:r>
          </a:p>
          <a:p>
            <a:pPr algn="ctr"/>
            <a:endParaRPr lang="cs-CZ" b="1" dirty="0"/>
          </a:p>
        </p:txBody>
      </p:sp>
      <p:pic>
        <p:nvPicPr>
          <p:cNvPr id="14" name="Zástupný symbol pro obrázek 13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36912"/>
            <a:ext cx="540000" cy="540000"/>
          </a:xfrm>
        </p:spPr>
      </p:pic>
      <p:pic>
        <p:nvPicPr>
          <p:cNvPr id="16" name="Zástupný symbol pro obrázek 15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49080"/>
            <a:ext cx="540000" cy="540000"/>
          </a:xfrm>
        </p:spPr>
      </p:pic>
    </p:spTree>
    <p:extLst>
      <p:ext uri="{BB962C8B-B14F-4D97-AF65-F5344CB8AC3E}">
        <p14:creationId xmlns:p14="http://schemas.microsoft.com/office/powerpoint/2010/main" val="3374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Podporované aktivity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 smtClean="0"/>
              <a:t>A)</a:t>
            </a:r>
            <a:r>
              <a:rPr lang="cs-CZ" sz="1400" dirty="0" smtClean="0"/>
              <a:t> </a:t>
            </a:r>
            <a:r>
              <a:rPr lang="cs-CZ" sz="1400" b="1" dirty="0"/>
              <a:t>Podpora procesu přípravy transformace pobytové služby sociální </a:t>
            </a:r>
            <a:r>
              <a:rPr lang="cs-CZ" sz="1400" b="1" dirty="0" smtClean="0"/>
              <a:t>péče</a:t>
            </a:r>
            <a:br>
              <a:rPr lang="cs-CZ" sz="1400" b="1" dirty="0" smtClean="0"/>
            </a:br>
            <a:r>
              <a:rPr lang="cs-CZ" sz="1400" dirty="0" smtClean="0"/>
              <a:t>(se </a:t>
            </a:r>
            <a:r>
              <a:rPr lang="cs-CZ" sz="1400" dirty="0"/>
              <a:t>zaměřením na zpracování transformačního plánu zařízení v souladu s kritérií MPSV)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1400" b="1" dirty="0" smtClean="0"/>
              <a:t>B) </a:t>
            </a:r>
            <a:r>
              <a:rPr lang="cs-CZ" sz="1400" b="1" dirty="0"/>
              <a:t>Podpora implementace transformačního plánu (TP) a praktické </a:t>
            </a:r>
            <a:r>
              <a:rPr lang="cs-CZ" sz="1400" b="1" dirty="0" smtClean="0"/>
              <a:t>realizace transformačního </a:t>
            </a:r>
            <a:r>
              <a:rPr lang="cs-CZ" sz="1400" b="1" dirty="0"/>
              <a:t>procesu </a:t>
            </a:r>
            <a:r>
              <a:rPr lang="cs-CZ" sz="1400" b="1" dirty="0" smtClean="0"/>
              <a:t>zařízení </a:t>
            </a:r>
            <a:r>
              <a:rPr lang="cs-CZ" sz="1400" dirty="0" smtClean="0"/>
              <a:t>(v </a:t>
            </a:r>
            <a:r>
              <a:rPr lang="cs-CZ" sz="1400" dirty="0"/>
              <a:t>souladu se schváleným TP, který splňuje stanovené kritéria MPSV)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1400" b="1" dirty="0" smtClean="0"/>
              <a:t>C) </a:t>
            </a:r>
            <a:r>
              <a:rPr lang="cs-CZ" sz="1400" b="1" dirty="0"/>
              <a:t>Podpora nově registrované služby, která vznikla jako výsledek transformačního procesu pobytové služby sociální </a:t>
            </a:r>
            <a:r>
              <a:rPr lang="cs-CZ" sz="1400" b="1" dirty="0" smtClean="0"/>
              <a:t>péče </a:t>
            </a:r>
            <a:r>
              <a:rPr lang="cs-CZ" sz="1400" dirty="0" smtClean="0"/>
              <a:t>(nejdéle </a:t>
            </a:r>
            <a:r>
              <a:rPr lang="cs-CZ" sz="1400" dirty="0"/>
              <a:t>po dobu 3 let) </a:t>
            </a:r>
          </a:p>
          <a:p>
            <a:pPr algn="just">
              <a:lnSpc>
                <a:spcPct val="100000"/>
              </a:lnSpc>
            </a:pPr>
            <a:r>
              <a:rPr lang="cs-CZ" sz="1400" dirty="0" smtClean="0"/>
              <a:t>možná </a:t>
            </a:r>
            <a:r>
              <a:rPr lang="cs-CZ" sz="1400" dirty="0"/>
              <a:t>kombinace aktivit B a C</a:t>
            </a:r>
          </a:p>
          <a:p>
            <a:pPr algn="just">
              <a:lnSpc>
                <a:spcPct val="100000"/>
              </a:lnSpc>
            </a:pPr>
            <a:r>
              <a:rPr lang="cs-CZ" sz="1400" dirty="0" smtClean="0"/>
              <a:t>podmínka </a:t>
            </a:r>
            <a:r>
              <a:rPr lang="cs-CZ" sz="1400" dirty="0"/>
              <a:t>předložení transformačního nebo rozvojového plánu, který naplňuje požadovaná kritéria (pro aktivity B a C</a:t>
            </a:r>
            <a:r>
              <a:rPr lang="cs-CZ" sz="1400" dirty="0" smtClean="0"/>
              <a:t>)</a:t>
            </a:r>
          </a:p>
          <a:p>
            <a:pPr algn="just">
              <a:lnSpc>
                <a:spcPct val="100000"/>
              </a:lnSpc>
            </a:pPr>
            <a:r>
              <a:rPr lang="cs-CZ" sz="1400" dirty="0"/>
              <a:t>o</a:t>
            </a:r>
            <a:r>
              <a:rPr lang="cs-CZ" sz="1400" dirty="0" smtClean="0"/>
              <a:t>mezení pro příjemce v rámci výzvy OP LZZ č. 87, C1, D2 a zařízení zapojená do individuálních projektů MPSV a krajů (zaměřených na transformaci či zvyšování kvality služeb)</a:t>
            </a:r>
            <a:endParaRPr lang="cs-CZ" sz="1400" dirty="0"/>
          </a:p>
          <a:p>
            <a:pPr marL="0" lvl="0" indent="0">
              <a:buNone/>
            </a:pPr>
            <a:endParaRPr lang="cs-CZ" sz="1400" b="1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966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1800" dirty="0" smtClean="0"/>
              <a:t>A)</a:t>
            </a:r>
            <a:r>
              <a:rPr lang="cs-CZ" sz="1800" dirty="0"/>
              <a:t> Podpora procesu přípravy </a:t>
            </a:r>
            <a:r>
              <a:rPr lang="cs-CZ" sz="1800" dirty="0" smtClean="0"/>
              <a:t>transformace</a:t>
            </a:r>
            <a:br>
              <a:rPr lang="cs-CZ" sz="1800" dirty="0" smtClean="0"/>
            </a:br>
            <a:r>
              <a:rPr lang="cs-CZ" sz="1800" dirty="0" smtClean="0"/>
              <a:t>pobytové </a:t>
            </a:r>
            <a:r>
              <a:rPr lang="cs-CZ" sz="1800" dirty="0"/>
              <a:t>služby sociální péče</a:t>
            </a:r>
            <a:r>
              <a:rPr lang="cs-CZ" sz="1800" i="1" u="sng" dirty="0"/>
              <a:t/>
            </a:r>
            <a:br>
              <a:rPr lang="cs-CZ" sz="1800" i="1" u="sng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u="sng" dirty="0"/>
              <a:t/>
            </a:r>
            <a:br>
              <a:rPr lang="cs-CZ" u="sng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cs-CZ" sz="1400" b="1" dirty="0" smtClean="0"/>
              <a:t>Vyjádření zřizovatele o závazku k </a:t>
            </a:r>
            <a:r>
              <a:rPr lang="cs-CZ" sz="1400" b="1" dirty="0" err="1" smtClean="0"/>
              <a:t>deinstitucionalizaci</a:t>
            </a:r>
            <a:r>
              <a:rPr lang="cs-CZ" sz="1400" b="1" dirty="0" smtClean="0"/>
              <a:t>  </a:t>
            </a:r>
            <a:r>
              <a:rPr lang="cs-CZ" sz="1400" dirty="0" smtClean="0"/>
              <a:t>(příloha výzvy a povinná příloha žádosti o podporu)</a:t>
            </a:r>
          </a:p>
          <a:p>
            <a:pPr algn="just">
              <a:lnSpc>
                <a:spcPct val="150000"/>
              </a:lnSpc>
            </a:pPr>
            <a:r>
              <a:rPr lang="cs-CZ" sz="1400" b="1" dirty="0" smtClean="0"/>
              <a:t>Cílové skupiny: </a:t>
            </a:r>
            <a:r>
              <a:rPr lang="cs-CZ" sz="1400" dirty="0"/>
              <a:t>p</a:t>
            </a:r>
            <a:r>
              <a:rPr lang="cs-CZ" sz="1400" dirty="0" smtClean="0"/>
              <a:t>oskytovatelé </a:t>
            </a:r>
            <a:r>
              <a:rPr lang="cs-CZ" sz="1400" dirty="0"/>
              <a:t>sociálních služeb s registrací podle zákona č. 108/2006 </a:t>
            </a:r>
            <a:r>
              <a:rPr lang="cs-CZ" sz="1400" dirty="0" smtClean="0"/>
              <a:t>Sb. o</a:t>
            </a:r>
            <a:r>
              <a:rPr lang="cs-CZ" sz="1400" dirty="0"/>
              <a:t> sociálních </a:t>
            </a:r>
            <a:r>
              <a:rPr lang="cs-CZ" sz="1400" dirty="0" smtClean="0"/>
              <a:t>službách ve </a:t>
            </a:r>
            <a:r>
              <a:rPr lang="cs-CZ" sz="1400" dirty="0"/>
              <a:t>znění pozdějších předpisů: domov pro osoby se zdravotním postižením, domov se zvláštním režimem, chráněné bydlení, týdenní stacionář pro osoby se zdravotním postižením a osoby s chronickým duševním onemocněním, včetně přidružených služeb – denní stacionář, sociálně terapeutická dílna apod. </a:t>
            </a:r>
            <a:r>
              <a:rPr lang="cs-CZ" sz="1400" b="1" dirty="0"/>
              <a:t>Cílovou skupinou výzvy nejsou sociální služby vymezeny pro osoby, které mají sníženou soběstačnost z důvodu věku (senioři).</a:t>
            </a:r>
            <a:endParaRPr lang="cs-CZ" sz="1400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cs-CZ" sz="1400" dirty="0" smtClean="0"/>
              <a:t>	</a:t>
            </a:r>
            <a:br>
              <a:rPr lang="cs-CZ" sz="1400" dirty="0" smtClean="0"/>
            </a:br>
            <a:r>
              <a:rPr lang="pl-PL" sz="1400" dirty="0"/>
              <a:t>	</a:t>
            </a:r>
            <a:endParaRPr lang="cs-CZ" sz="1400" dirty="0"/>
          </a:p>
          <a:p>
            <a:endParaRPr lang="cs-CZ" sz="1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659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/>
              <a:t>A) Podpora procesu přípravy transformace</a:t>
            </a:r>
            <a:br>
              <a:rPr lang="cs-CZ" sz="1800" dirty="0"/>
            </a:br>
            <a:r>
              <a:rPr lang="cs-CZ" sz="1800" dirty="0"/>
              <a:t>pobytové služby sociální péče</a:t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484784"/>
            <a:ext cx="8064000" cy="463521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cs-CZ" sz="1400" b="1" dirty="0"/>
              <a:t>Podporované </a:t>
            </a:r>
            <a:r>
              <a:rPr lang="cs-CZ" sz="1400" b="1" dirty="0" smtClean="0"/>
              <a:t>aktivity: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 smtClean="0"/>
              <a:t>tvorba </a:t>
            </a:r>
            <a:r>
              <a:rPr lang="cs-CZ" sz="1400" dirty="0"/>
              <a:t>analýz potřebných pro zpracování či revizi transformačního plánu </a:t>
            </a:r>
            <a:r>
              <a:rPr lang="cs-CZ" sz="1400" dirty="0" smtClean="0"/>
              <a:t>zařízení,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 smtClean="0"/>
              <a:t>tvorba </a:t>
            </a:r>
            <a:r>
              <a:rPr lang="cs-CZ" sz="1400" dirty="0"/>
              <a:t>metodik spojených s transformačním procesem </a:t>
            </a:r>
            <a:r>
              <a:rPr lang="cs-CZ" sz="1400" dirty="0" smtClean="0"/>
              <a:t>zařízení,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 smtClean="0"/>
              <a:t>nastavení </a:t>
            </a:r>
            <a:r>
              <a:rPr lang="cs-CZ" sz="1400" dirty="0"/>
              <a:t>vnitřních pravidel a pracovních postupů v návaznosti na transformační </a:t>
            </a:r>
            <a:r>
              <a:rPr lang="cs-CZ" sz="1400" dirty="0" smtClean="0"/>
              <a:t>proces, vytvoření </a:t>
            </a:r>
            <a:r>
              <a:rPr lang="cs-CZ" sz="1400" dirty="0"/>
              <a:t>komplexních plánů transformace </a:t>
            </a:r>
            <a:r>
              <a:rPr lang="cs-CZ" sz="1400" dirty="0" smtClean="0"/>
              <a:t>zařízení,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 smtClean="0"/>
              <a:t>koordinace </a:t>
            </a:r>
            <a:r>
              <a:rPr lang="cs-CZ" sz="1400" dirty="0"/>
              <a:t>procesu přípravné fáze </a:t>
            </a:r>
            <a:r>
              <a:rPr lang="cs-CZ" sz="1400" dirty="0" smtClean="0"/>
              <a:t>transformace,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 smtClean="0"/>
              <a:t>odborné </a:t>
            </a:r>
            <a:r>
              <a:rPr lang="cs-CZ" sz="1400" dirty="0"/>
              <a:t>vzdělávání zaměstnanců v oblasti </a:t>
            </a:r>
            <a:r>
              <a:rPr lang="cs-CZ" sz="1400" dirty="0" smtClean="0"/>
              <a:t>transformace </a:t>
            </a:r>
            <a:r>
              <a:rPr lang="cs-CZ" sz="1400" b="1" dirty="0" smtClean="0"/>
              <a:t>pouze </a:t>
            </a:r>
            <a:r>
              <a:rPr lang="cs-CZ" sz="1400" b="1" dirty="0"/>
              <a:t>prostřednictvím akreditovaných kurzů dle zákona č.108/2006 </a:t>
            </a:r>
            <a:r>
              <a:rPr lang="cs-CZ" sz="1400" b="1" dirty="0" smtClean="0"/>
              <a:t>Sb.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 smtClean="0"/>
              <a:t>neakreditované </a:t>
            </a:r>
            <a:r>
              <a:rPr lang="cs-CZ" sz="1400" dirty="0"/>
              <a:t>formy </a:t>
            </a:r>
            <a:r>
              <a:rPr lang="cs-CZ" sz="1400" dirty="0" smtClean="0"/>
              <a:t>vzdělávání – pouze jako doplňková aktivita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/>
              <a:t>t</a:t>
            </a:r>
            <a:r>
              <a:rPr lang="cs-CZ" sz="1400" dirty="0" smtClean="0"/>
              <a:t>vorba a přizpůsobení nástrojů pro aktivní zapojováni uživatelů do procesu transformace, podpora pracovníků organizace zapojených do procesu transformace (např. supervize),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 smtClean="0"/>
              <a:t>podpora dalších skupin zapojených do procesu transformace (opatrovníci, rodinní příslušníci, …) – pouze jako doplňková aktivita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/>
              <a:t>p</a:t>
            </a:r>
            <a:r>
              <a:rPr lang="cs-CZ" sz="1400" dirty="0" smtClean="0"/>
              <a:t>odpora komunikace s dotčenými aktéry, informování a zapojování veřejnosti</a:t>
            </a:r>
            <a:br>
              <a:rPr lang="cs-CZ" sz="1400" dirty="0" smtClean="0"/>
            </a:br>
            <a:r>
              <a:rPr lang="cs-CZ" sz="1400" dirty="0" smtClean="0"/>
              <a:t>– doprovodná aktivita.</a:t>
            </a: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>	</a:t>
            </a:r>
            <a:br>
              <a:rPr lang="cs-CZ" sz="1400" dirty="0"/>
            </a:br>
            <a:endParaRPr lang="cs-CZ" sz="14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31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0000"/>
          </a:xfrm>
        </p:spPr>
        <p:txBody>
          <a:bodyPr/>
          <a:lstStyle/>
          <a:p>
            <a:pPr algn="ctr"/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cs-CZ" sz="1800" dirty="0" smtClean="0"/>
              <a:t>B) </a:t>
            </a:r>
            <a:r>
              <a:rPr lang="cs-CZ" sz="1800" dirty="0"/>
              <a:t>Podpora implementace transformačního </a:t>
            </a:r>
            <a:r>
              <a:rPr lang="cs-CZ" sz="1800" dirty="0" smtClean="0"/>
              <a:t>plánu</a:t>
            </a:r>
            <a:br>
              <a:rPr lang="cs-CZ" sz="1800" dirty="0" smtClean="0"/>
            </a:br>
            <a:r>
              <a:rPr lang="cs-CZ" sz="1800" dirty="0" smtClean="0"/>
              <a:t>a </a:t>
            </a:r>
            <a:r>
              <a:rPr lang="cs-CZ" sz="1800" dirty="0"/>
              <a:t>praktické realizace transformačního procesu zařízení v praxi</a:t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484784"/>
            <a:ext cx="8064000" cy="489654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sz="1600" b="1" dirty="0"/>
              <a:t>Vyjádření zřizovatele o závazku k </a:t>
            </a:r>
            <a:r>
              <a:rPr lang="cs-CZ" sz="1600" b="1" dirty="0" err="1"/>
              <a:t>deinstitucionalizaci</a:t>
            </a:r>
            <a:r>
              <a:rPr lang="cs-CZ" sz="1600" b="1" dirty="0"/>
              <a:t>  </a:t>
            </a:r>
            <a:r>
              <a:rPr lang="cs-CZ" sz="1600" dirty="0"/>
              <a:t>(příloha výzvy a povinná příloha žádosti o podporu</a:t>
            </a:r>
            <a:r>
              <a:rPr lang="cs-CZ" sz="1600" dirty="0" smtClean="0"/>
              <a:t>)</a:t>
            </a:r>
          </a:p>
          <a:p>
            <a:pPr lvl="0">
              <a:lnSpc>
                <a:spcPct val="150000"/>
              </a:lnSpc>
            </a:pPr>
            <a:r>
              <a:rPr lang="cs-CZ" sz="1600" dirty="0"/>
              <a:t>Základním předpokladem pro předložení žádosti o poskytnutí podpory </a:t>
            </a:r>
            <a:r>
              <a:rPr lang="cs-CZ" sz="1600" dirty="0" smtClean="0"/>
              <a:t>je </a:t>
            </a:r>
            <a:r>
              <a:rPr lang="cs-CZ" sz="1600" dirty="0"/>
              <a:t>vypracovaný transformační či rozvojový plán zařízení, naplňující všechny podmínky dle Kritérií sociálních služeb komunitního charakteru a Kritérií transformace </a:t>
            </a:r>
            <a:br>
              <a:rPr lang="cs-CZ" sz="1600" dirty="0"/>
            </a:br>
            <a:r>
              <a:rPr lang="cs-CZ" sz="1600" dirty="0"/>
              <a:t>a </a:t>
            </a:r>
            <a:r>
              <a:rPr lang="cs-CZ" sz="1600" dirty="0" err="1"/>
              <a:t>deinstitucionalizace</a:t>
            </a:r>
            <a:r>
              <a:rPr lang="cs-CZ" sz="1600" dirty="0"/>
              <a:t>  a rovněž obsahově naplňuje (minimálně) požadavky vzoru transformačního plánu zveřejněného na </a:t>
            </a:r>
            <a:r>
              <a:rPr lang="cs-CZ" sz="1600" u="sng" dirty="0">
                <a:hlinkClick r:id="rId3"/>
              </a:rPr>
              <a:t>http://www.mpsv.cz/cs/19953</a:t>
            </a:r>
            <a:r>
              <a:rPr lang="cs-CZ" sz="1600" u="sng" dirty="0"/>
              <a:t> </a:t>
            </a:r>
            <a:r>
              <a:rPr lang="cs-CZ" sz="1600" dirty="0"/>
              <a:t>(Transformační plán 2015). </a:t>
            </a:r>
            <a:endParaRPr lang="cs-CZ" sz="1600" dirty="0" smtClean="0"/>
          </a:p>
          <a:p>
            <a:pPr lvl="0">
              <a:lnSpc>
                <a:spcPct val="150000"/>
              </a:lnSpc>
            </a:pPr>
            <a:r>
              <a:rPr lang="cs-CZ" sz="1600" dirty="0" smtClean="0"/>
              <a:t>Plán </a:t>
            </a:r>
            <a:r>
              <a:rPr lang="cs-CZ" sz="1600" dirty="0"/>
              <a:t>musí být schválený zřizovatelem transformujícího se zařízení. </a:t>
            </a:r>
            <a:endParaRPr lang="cs-CZ" sz="1600" dirty="0" smtClean="0"/>
          </a:p>
          <a:p>
            <a:pPr lvl="0">
              <a:lnSpc>
                <a:spcPct val="150000"/>
              </a:lnSpc>
            </a:pPr>
            <a:r>
              <a:rPr lang="cs-CZ" sz="1600" dirty="0" smtClean="0"/>
              <a:t>Předkládané </a:t>
            </a:r>
            <a:r>
              <a:rPr lang="cs-CZ" sz="1600" dirty="0"/>
              <a:t>projekty musí být </a:t>
            </a:r>
            <a:r>
              <a:rPr lang="cs-CZ" sz="1600" b="1" dirty="0"/>
              <a:t>zacílené na koordinaci a podporu procesů přechodové fáze transformace zařízení</a:t>
            </a:r>
            <a:r>
              <a:rPr lang="cs-CZ" sz="1600" dirty="0"/>
              <a:t>.</a:t>
            </a:r>
          </a:p>
          <a:p>
            <a:pPr>
              <a:lnSpc>
                <a:spcPct val="150000"/>
              </a:lnSpc>
            </a:pPr>
            <a:endParaRPr lang="cs-CZ" sz="1600" dirty="0"/>
          </a:p>
          <a:p>
            <a:pPr>
              <a:lnSpc>
                <a:spcPct val="100000"/>
              </a:lnSpc>
            </a:pP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32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/>
              <a:t>B) Podpora implementace transformačního plánu</a:t>
            </a:r>
            <a:br>
              <a:rPr lang="cs-CZ" sz="1800" dirty="0"/>
            </a:br>
            <a:r>
              <a:rPr lang="cs-CZ" sz="1800" dirty="0"/>
              <a:t>a praktické realizace transformačního procesu zařízení v praxi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b="1" dirty="0"/>
              <a:t>Cílové skupiny: </a:t>
            </a:r>
            <a:r>
              <a:rPr lang="cs-CZ" sz="1600" dirty="0"/>
              <a:t>poskytovatelé sociálních služeb s registrací podle </a:t>
            </a:r>
            <a:r>
              <a:rPr lang="cs-CZ" sz="1600" dirty="0" smtClean="0"/>
              <a:t>zákona</a:t>
            </a:r>
            <a:br>
              <a:rPr lang="cs-CZ" sz="1600" dirty="0" smtClean="0"/>
            </a:br>
            <a:r>
              <a:rPr lang="cs-CZ" sz="1600" dirty="0" smtClean="0"/>
              <a:t> </a:t>
            </a:r>
            <a:r>
              <a:rPr lang="cs-CZ" sz="1600" dirty="0"/>
              <a:t>č. 108/2006 Sb. o sociálních službách ve znění pozdějších předpisů: domov pro osoby se zdravotním postižením, domov se zvláštním režimem, chráněné bydlení, týdenní stacionář pro osoby se zdravotním postižením a osoby s chronickým duševním onemocněním, včetně přidružených služeb – denní stacionář, sociálně terapeutická dílna apod. </a:t>
            </a:r>
            <a:r>
              <a:rPr lang="cs-CZ" sz="1600" b="1" dirty="0"/>
              <a:t>Cílovou skupinou výzvy nejsou sociální služby vymezeny pro osoby, které mají sníženou soběstačnost z důvodu věku (senioři).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327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/>
              <a:t>B) Podpora implementace transformačního plánu</a:t>
            </a:r>
            <a:br>
              <a:rPr lang="cs-CZ" sz="1800" dirty="0"/>
            </a:br>
            <a:r>
              <a:rPr lang="cs-CZ" sz="1800" dirty="0"/>
              <a:t>a praktické realizace transformačního procesu zařízení v praxi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896544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cs-CZ" sz="1400" b="1" dirty="0"/>
              <a:t>Podporované aktivity: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b="1" dirty="0"/>
              <a:t>k</a:t>
            </a:r>
            <a:r>
              <a:rPr lang="cs-CZ" sz="1400" b="1" dirty="0" smtClean="0"/>
              <a:t>oordinace procesu přechodové fáze </a:t>
            </a:r>
            <a:r>
              <a:rPr lang="cs-CZ" sz="1400" dirty="0" smtClean="0"/>
              <a:t>(vytvoření nových metodik, pracovních postupů souvisejících s přechodovou fázi a poskytováním nové služby/služeb),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b="1" dirty="0"/>
              <a:t>p</a:t>
            </a:r>
            <a:r>
              <a:rPr lang="cs-CZ" sz="1400" b="1" dirty="0" smtClean="0"/>
              <a:t>odpora procesu přechodové fáze </a:t>
            </a:r>
            <a:r>
              <a:rPr lang="cs-CZ" sz="1400" dirty="0" smtClean="0"/>
              <a:t>(tzn. podpora přípravy uživatelů s ohledem na jejich individuální potřeby, podpora aktivit směřujících k zapojení uživatelů do místní komunity, podpora pracovníků organizace zapojených do procesu transformace - supervize, podpora dalších skupin zapojených do procesu transformace – pouze jako doplňková aktivita, </a:t>
            </a:r>
            <a:r>
              <a:rPr lang="cs-CZ" sz="1400" dirty="0" err="1" smtClean="0"/>
              <a:t>networking</a:t>
            </a:r>
            <a:r>
              <a:rPr lang="cs-CZ" sz="1400" dirty="0" smtClean="0"/>
              <a:t>, stáže, sdílení dobré praxe – pouze jako doplňkové aktivity),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/>
              <a:t>o</a:t>
            </a:r>
            <a:r>
              <a:rPr lang="cs-CZ" sz="1400" dirty="0" smtClean="0"/>
              <a:t>dborné vzdělávaní zaměstnanců žadatele </a:t>
            </a:r>
            <a:r>
              <a:rPr lang="cs-CZ" sz="1400" b="1" dirty="0" smtClean="0"/>
              <a:t>(pracovníků v přímé péči) </a:t>
            </a:r>
            <a:r>
              <a:rPr lang="cs-CZ" sz="1400" dirty="0" smtClean="0"/>
              <a:t>v oblastech směrujících </a:t>
            </a:r>
            <a:br>
              <a:rPr lang="cs-CZ" sz="1400" dirty="0" smtClean="0"/>
            </a:br>
            <a:r>
              <a:rPr lang="cs-CZ" sz="1400" dirty="0" smtClean="0"/>
              <a:t>k aktivizaci klientů </a:t>
            </a:r>
            <a:r>
              <a:rPr lang="cs-CZ" sz="1400" b="1" dirty="0" smtClean="0"/>
              <a:t>prostřednictvím </a:t>
            </a:r>
            <a:r>
              <a:rPr lang="cs-CZ" sz="1400" b="1" dirty="0"/>
              <a:t>akreditovaných kurzů dle zákona č.108/2006 Sb</a:t>
            </a:r>
            <a:r>
              <a:rPr lang="cs-CZ" sz="1400" b="1" dirty="0" smtClean="0"/>
              <a:t>., </a:t>
            </a:r>
            <a:r>
              <a:rPr lang="cs-CZ" sz="1400" dirty="0" smtClean="0"/>
              <a:t>školení pracovníků v návaznosti na potřeby stávající služby.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/>
              <a:t>n</a:t>
            </a:r>
            <a:r>
              <a:rPr lang="cs-CZ" sz="1400" dirty="0" smtClean="0"/>
              <a:t>eakreditované formy vzdělávaní (pracovníci zařízení, opatrovníci, rodinní příslušníci atd. )</a:t>
            </a:r>
            <a:r>
              <a:rPr lang="cs-CZ" sz="1400" b="1" dirty="0" smtClean="0"/>
              <a:t> – pouze jako doplňková aktivita,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b="1" dirty="0"/>
              <a:t>n</a:t>
            </a:r>
            <a:r>
              <a:rPr lang="cs-CZ" sz="1400" b="1" dirty="0" smtClean="0"/>
              <a:t>ákup zařízení, </a:t>
            </a:r>
            <a:r>
              <a:rPr lang="cs-CZ" sz="1400" dirty="0" smtClean="0"/>
              <a:t>které přímo souvisí s poskytováním služby a slouží k nácviku činností v rámci sociální a pracovní rehabilitace,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/>
              <a:t>i</a:t>
            </a:r>
            <a:r>
              <a:rPr lang="cs-CZ" sz="1400" dirty="0" smtClean="0"/>
              <a:t>nformování a zapojování veřejnosti – doprovodná aktivita s cílem odstraňovat předsudky veřejnosti , podpořit přijetí v komunitě.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1400" b="1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sz="1400" b="1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>
              <a:lnSpc>
                <a:spcPct val="100000"/>
              </a:lnSpc>
            </a:pPr>
            <a:endParaRPr lang="cs-CZ" sz="14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439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 smtClean="0"/>
              <a:t>c) Podpora nově registrované služby, která vznikla jako výsledek transformačního procesu</a:t>
            </a:r>
            <a:br>
              <a:rPr lang="cs-CZ" sz="1800" dirty="0" smtClean="0"/>
            </a:br>
            <a:r>
              <a:rPr lang="cs-CZ" sz="1800" dirty="0" smtClean="0"/>
              <a:t>pobytové služby sociální péče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484784"/>
            <a:ext cx="8064000" cy="4752528"/>
          </a:xfrm>
        </p:spPr>
        <p:txBody>
          <a:bodyPr vert="horz" lIns="0" tIns="0" rIns="0" bIns="0" rtlCol="0">
            <a:noAutofit/>
          </a:bodyPr>
          <a:lstStyle/>
          <a:p>
            <a:pPr lvl="0">
              <a:lnSpc>
                <a:spcPct val="150000"/>
              </a:lnSpc>
            </a:pPr>
            <a:r>
              <a:rPr lang="cs-CZ" sz="1400" dirty="0" smtClean="0"/>
              <a:t>Základním </a:t>
            </a:r>
            <a:r>
              <a:rPr lang="cs-CZ" sz="1400" dirty="0"/>
              <a:t>předpokladem pro předložení žádosti o poskytnutí podpory je </a:t>
            </a:r>
            <a:r>
              <a:rPr lang="cs-CZ" sz="1400" b="1" dirty="0" smtClean="0"/>
              <a:t>registrace </a:t>
            </a:r>
            <a:r>
              <a:rPr lang="cs-CZ" sz="1400" b="1" dirty="0"/>
              <a:t>sociální služby</a:t>
            </a:r>
            <a:r>
              <a:rPr lang="cs-CZ" sz="1400" dirty="0"/>
              <a:t>, které se aktivity uvedené v žádosti o poskytnutí podpory týkají, dle zákona č. 108/2006 Sb. ve znění pozdějších předpisů, přičemž </a:t>
            </a:r>
            <a:r>
              <a:rPr lang="cs-CZ" sz="1400" b="1" dirty="0"/>
              <a:t>„nová služba“ </a:t>
            </a:r>
            <a:r>
              <a:rPr lang="cs-CZ" sz="1400" dirty="0"/>
              <a:t>vznikla v důsledku transformace pobytové služby sociální péče a byla zahájena </a:t>
            </a:r>
            <a:r>
              <a:rPr lang="cs-CZ" sz="1400" b="1" dirty="0"/>
              <a:t>nejdříve od 1. 1. 2014</a:t>
            </a:r>
            <a:r>
              <a:rPr lang="cs-CZ" sz="1400" dirty="0"/>
              <a:t> (rozhodující je datum zahájení činnosti nové služby či služby poskytované na novém místě, nikoliv datum registrace sociální služby). </a:t>
            </a:r>
          </a:p>
          <a:p>
            <a:pPr lvl="0">
              <a:lnSpc>
                <a:spcPct val="150000"/>
              </a:lnSpc>
            </a:pPr>
            <a:r>
              <a:rPr lang="cs-CZ" sz="1400" dirty="0" smtClean="0"/>
              <a:t>Předkládané </a:t>
            </a:r>
            <a:r>
              <a:rPr lang="cs-CZ" sz="1400" dirty="0"/>
              <a:t>projekty musí být </a:t>
            </a:r>
            <a:r>
              <a:rPr lang="cs-CZ" sz="1400" b="1" dirty="0"/>
              <a:t>zacílené na </a:t>
            </a:r>
            <a:r>
              <a:rPr lang="cs-CZ" sz="1400" dirty="0"/>
              <a:t>podporu </a:t>
            </a:r>
            <a:r>
              <a:rPr lang="cs-CZ" sz="1400" b="1" dirty="0"/>
              <a:t>rozvoje a rozšiřování nástrojů pro identifikaci a odstraňování dopadů institucionalizace na uživatele pobytových sociálních služeb a rozvoje individuálního plánování podpory zaměřené na integraci uživatele ústavních služeb do běžného </a:t>
            </a:r>
            <a:r>
              <a:rPr lang="cs-CZ" sz="1400" b="1" dirty="0" smtClean="0"/>
              <a:t>prostředí.</a:t>
            </a:r>
          </a:p>
          <a:p>
            <a:pPr>
              <a:lnSpc>
                <a:spcPct val="100000"/>
              </a:lnSpc>
            </a:pPr>
            <a:r>
              <a:rPr lang="cs-CZ" sz="1400" dirty="0"/>
              <a:t>V rámci výzvy je možné předložit projekt se zaměřením na aktivitu B i </a:t>
            </a:r>
            <a:r>
              <a:rPr lang="cs-CZ" sz="1400" dirty="0" smtClean="0"/>
              <a:t>C.</a:t>
            </a:r>
            <a:endParaRPr lang="cs-CZ" sz="1400" dirty="0"/>
          </a:p>
          <a:p>
            <a:pPr marL="0" indent="0">
              <a:lnSpc>
                <a:spcPct val="100000"/>
              </a:lnSpc>
              <a:buNone/>
            </a:pP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739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/>
              <a:t>c) Podpora nově registrované služby, která vznikla jako výsledek transformačního procesu</a:t>
            </a:r>
            <a:br>
              <a:rPr lang="cs-CZ" sz="1800" dirty="0"/>
            </a:br>
            <a:r>
              <a:rPr lang="cs-CZ" sz="1800" dirty="0"/>
              <a:t>pobytové služby sociální péče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707224"/>
          </a:xfrm>
        </p:spPr>
        <p:txBody>
          <a:bodyPr/>
          <a:lstStyle/>
          <a:p>
            <a:r>
              <a:rPr lang="cs-CZ" sz="1400" dirty="0" smtClean="0"/>
              <a:t>Cílové skupiny: poskytovatelé </a:t>
            </a:r>
            <a:r>
              <a:rPr lang="cs-CZ" sz="1400" dirty="0"/>
              <a:t>sociálních služeb s registrací dle zákona č. 108/2006 Sb., ve znění pozdějších předpisů, a to poskytovatelé sociálních služeb komunitního charakteru - terénních i ambulantních, včetně služeb pobytových, pokud nesplňují indikátory pro určení ústavní sociální služby a služby sociální prevence, které jsou určeny pro osoby se zdravotním postižením. </a:t>
            </a:r>
            <a:r>
              <a:rPr lang="cs-CZ" sz="1400" b="1" dirty="0"/>
              <a:t>Cílovou skupinou výzvy nejsou sociální služby vymezeny pro osoby, které mají sníženou soběstačnost z důvodu věku (senioři). </a:t>
            </a:r>
          </a:p>
          <a:p>
            <a:pPr lvl="0"/>
            <a:r>
              <a:rPr lang="cs-CZ" sz="1400" dirty="0"/>
              <a:t>Sekundární cílová skupina - uživatelé sociálních služeb.  </a:t>
            </a:r>
          </a:p>
          <a:p>
            <a:endParaRPr lang="cs-CZ" sz="1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073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/>
              <a:t>c) Podpora nově registrované služby, která vznikla jako výsledek transformačního procesu</a:t>
            </a:r>
            <a:br>
              <a:rPr lang="cs-CZ" sz="1800" dirty="0"/>
            </a:br>
            <a:r>
              <a:rPr lang="cs-CZ" sz="1800" dirty="0"/>
              <a:t>pobytové služby sociální péče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268760"/>
            <a:ext cx="8064000" cy="518457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cs-CZ" sz="1400" b="1" dirty="0" smtClean="0"/>
              <a:t>Podporované aktivity:</a:t>
            </a:r>
          </a:p>
          <a:p>
            <a:pPr>
              <a:lnSpc>
                <a:spcPct val="100000"/>
              </a:lnSpc>
            </a:pPr>
            <a:r>
              <a:rPr lang="cs-CZ" sz="1200" b="1" dirty="0"/>
              <a:t>k</a:t>
            </a:r>
            <a:r>
              <a:rPr lang="cs-CZ" sz="1200" b="1" dirty="0" smtClean="0"/>
              <a:t>oordinace </a:t>
            </a:r>
            <a:r>
              <a:rPr lang="cs-CZ" sz="1200" b="1" dirty="0"/>
              <a:t>procesů souvisejících s </a:t>
            </a:r>
            <a:r>
              <a:rPr lang="cs-CZ" sz="1200" b="1" dirty="0" err="1"/>
              <a:t>potransformační</a:t>
            </a:r>
            <a:r>
              <a:rPr lang="cs-CZ" sz="1200" b="1" dirty="0"/>
              <a:t> fází</a:t>
            </a:r>
            <a:r>
              <a:rPr lang="cs-CZ" sz="1200" dirty="0"/>
              <a:t> pobytových služeb sociální péče </a:t>
            </a:r>
            <a:r>
              <a:rPr lang="cs-CZ" sz="1200" dirty="0" smtClean="0"/>
              <a:t>neboli fází adaptace (např. nastavení nových metodik, vnitřních pravidel a pracovních postupů nové služby) </a:t>
            </a:r>
            <a:r>
              <a:rPr lang="cs-CZ" sz="1200" b="1" dirty="0" smtClean="0"/>
              <a:t>s přímým zacílením na podporu sociálních služeb komunitního charakteru</a:t>
            </a:r>
            <a:r>
              <a:rPr lang="cs-CZ" sz="1200" dirty="0" smtClean="0"/>
              <a:t>, </a:t>
            </a:r>
            <a:endParaRPr lang="cs-CZ" sz="1200" dirty="0"/>
          </a:p>
          <a:p>
            <a:pPr>
              <a:lnSpc>
                <a:spcPct val="100000"/>
              </a:lnSpc>
            </a:pPr>
            <a:r>
              <a:rPr lang="cs-CZ" sz="1200" b="1" dirty="0" smtClean="0"/>
              <a:t>zapojení </a:t>
            </a:r>
            <a:r>
              <a:rPr lang="cs-CZ" sz="1200" b="1" dirty="0"/>
              <a:t>uživatelů do místní komunity</a:t>
            </a:r>
            <a:r>
              <a:rPr lang="cs-CZ" sz="1200" dirty="0"/>
              <a:t> a využívání dostupných </a:t>
            </a:r>
            <a:r>
              <a:rPr lang="cs-CZ" sz="1200" dirty="0" smtClean="0"/>
              <a:t>zdrojů,</a:t>
            </a:r>
            <a:endParaRPr lang="cs-CZ" sz="1200" dirty="0"/>
          </a:p>
          <a:p>
            <a:pPr>
              <a:lnSpc>
                <a:spcPct val="100000"/>
              </a:lnSpc>
            </a:pPr>
            <a:r>
              <a:rPr lang="cs-CZ" sz="1200" b="1" dirty="0" smtClean="0"/>
              <a:t>zvýšení </a:t>
            </a:r>
            <a:r>
              <a:rPr lang="cs-CZ" sz="1200" b="1" dirty="0"/>
              <a:t>nabídky sociálních služeb komunitního charakteru </a:t>
            </a:r>
            <a:r>
              <a:rPr lang="cs-CZ" sz="1200" dirty="0"/>
              <a:t>prostřednictvím zabezpečení odborného </a:t>
            </a:r>
            <a:r>
              <a:rPr lang="cs-CZ" sz="1200" dirty="0" smtClean="0"/>
              <a:t>personálu (sociální pracovníci, pracovníci v sociálních službách, pedagogičtí pracovníci…),</a:t>
            </a:r>
            <a:endParaRPr lang="cs-CZ" sz="1200" dirty="0"/>
          </a:p>
          <a:p>
            <a:pPr>
              <a:lnSpc>
                <a:spcPct val="100000"/>
              </a:lnSpc>
            </a:pPr>
            <a:r>
              <a:rPr lang="cs-CZ" sz="1200" b="1" dirty="0" smtClean="0"/>
              <a:t>odborné </a:t>
            </a:r>
            <a:r>
              <a:rPr lang="cs-CZ" sz="1200" b="1" dirty="0"/>
              <a:t>vzdělávání </a:t>
            </a:r>
            <a:r>
              <a:rPr lang="cs-CZ" sz="1200" b="1" dirty="0" smtClean="0"/>
              <a:t>zaměstnanců (především pracovníků v přímé péči) </a:t>
            </a:r>
            <a:r>
              <a:rPr lang="cs-CZ" sz="1200" b="1" dirty="0"/>
              <a:t>směřující k aktivizaci </a:t>
            </a:r>
            <a:r>
              <a:rPr lang="cs-CZ" sz="1200" b="1" dirty="0" smtClean="0"/>
              <a:t>klientů prostřednictvím akreditovaných </a:t>
            </a:r>
            <a:r>
              <a:rPr lang="cs-CZ" sz="1200" b="1" dirty="0"/>
              <a:t>kurzů dle zákona č.108/2006 Sb</a:t>
            </a:r>
            <a:r>
              <a:rPr lang="cs-CZ" sz="1200" dirty="0"/>
              <a:t>., </a:t>
            </a:r>
            <a:r>
              <a:rPr lang="cs-CZ" sz="1200" dirty="0" smtClean="0"/>
              <a:t>přeškolení pracovníků</a:t>
            </a:r>
            <a:br>
              <a:rPr lang="cs-CZ" sz="1200" dirty="0" smtClean="0"/>
            </a:br>
            <a:r>
              <a:rPr lang="cs-CZ" sz="1200" dirty="0" smtClean="0"/>
              <a:t>(včetně technickohospodářských, administrativních a vedoucích pracovníků zařízení) v návaznosti na potřeby stávající služby </a:t>
            </a:r>
            <a:r>
              <a:rPr lang="cs-CZ" sz="1200" dirty="0"/>
              <a:t>(akreditované kvalifikační kurzy</a:t>
            </a:r>
            <a:r>
              <a:rPr lang="cs-CZ" sz="1200" dirty="0" smtClean="0"/>
              <a:t>), </a:t>
            </a:r>
          </a:p>
          <a:p>
            <a:pPr>
              <a:lnSpc>
                <a:spcPct val="100000"/>
              </a:lnSpc>
            </a:pPr>
            <a:r>
              <a:rPr lang="cs-CZ" sz="1200" dirty="0" smtClean="0"/>
              <a:t>neakreditované </a:t>
            </a:r>
            <a:r>
              <a:rPr lang="cs-CZ" sz="1200" dirty="0"/>
              <a:t>formy vzdělávaní (pracovníci zařízení, opatrovníci, rodinní příslušníci atd. )</a:t>
            </a:r>
            <a:r>
              <a:rPr lang="cs-CZ" sz="1200" b="1" dirty="0"/>
              <a:t> – pouze jako doplňková </a:t>
            </a:r>
            <a:r>
              <a:rPr lang="cs-CZ" sz="1200" b="1" dirty="0" smtClean="0"/>
              <a:t>aktivita,</a:t>
            </a:r>
          </a:p>
          <a:p>
            <a:pPr>
              <a:lnSpc>
                <a:spcPct val="100000"/>
              </a:lnSpc>
            </a:pPr>
            <a:r>
              <a:rPr lang="cs-CZ" sz="1200" b="1" dirty="0" smtClean="0"/>
              <a:t>nákup </a:t>
            </a:r>
            <a:r>
              <a:rPr lang="cs-CZ" sz="1200" b="1" dirty="0"/>
              <a:t>zařízení, </a:t>
            </a:r>
            <a:r>
              <a:rPr lang="cs-CZ" sz="1200" dirty="0"/>
              <a:t>které přímo souvisí s poskytováním služby a slouží k nácviku činností v rámci </a:t>
            </a:r>
            <a:r>
              <a:rPr lang="cs-CZ" sz="1200" dirty="0" smtClean="0"/>
              <a:t>sociální</a:t>
            </a:r>
            <a:br>
              <a:rPr lang="cs-CZ" sz="1200" dirty="0" smtClean="0"/>
            </a:br>
            <a:r>
              <a:rPr lang="cs-CZ" sz="1200" dirty="0" smtClean="0"/>
              <a:t>a </a:t>
            </a:r>
            <a:r>
              <a:rPr lang="cs-CZ" sz="1200" dirty="0"/>
              <a:t>pracovní </a:t>
            </a:r>
            <a:r>
              <a:rPr lang="cs-CZ" sz="1200" dirty="0" smtClean="0"/>
              <a:t>rehabilitace,</a:t>
            </a:r>
          </a:p>
          <a:p>
            <a:pPr>
              <a:lnSpc>
                <a:spcPct val="100000"/>
              </a:lnSpc>
            </a:pPr>
            <a:r>
              <a:rPr lang="cs-CZ" sz="1200" dirty="0" smtClean="0"/>
              <a:t>informování </a:t>
            </a:r>
            <a:r>
              <a:rPr lang="cs-CZ" sz="1200" dirty="0"/>
              <a:t>a zapojování veřejnosti – doprovodná aktivita s cílem odstraňovat předsudky </a:t>
            </a:r>
            <a:r>
              <a:rPr lang="cs-CZ" sz="1200" dirty="0" smtClean="0"/>
              <a:t>veřejnosti, </a:t>
            </a:r>
            <a:r>
              <a:rPr lang="cs-CZ" sz="1200" dirty="0"/>
              <a:t>podpořit přijetí v komunitě. </a:t>
            </a:r>
          </a:p>
          <a:p>
            <a:pPr>
              <a:lnSpc>
                <a:spcPct val="100000"/>
              </a:lnSpc>
            </a:pPr>
            <a:r>
              <a:rPr lang="cs-CZ" sz="1200" dirty="0"/>
              <a:t>monitorování přestěhovaných uživatelů a vyhodnocení přechodu uživatelů do nové </a:t>
            </a:r>
            <a:r>
              <a:rPr lang="cs-CZ" sz="1200" dirty="0" smtClean="0"/>
              <a:t>služby, </a:t>
            </a:r>
          </a:p>
          <a:p>
            <a:pPr>
              <a:lnSpc>
                <a:spcPct val="100000"/>
              </a:lnSpc>
            </a:pPr>
            <a:r>
              <a:rPr lang="cs-CZ" sz="1200" dirty="0" err="1"/>
              <a:t>networking</a:t>
            </a:r>
            <a:r>
              <a:rPr lang="cs-CZ" sz="1200" dirty="0"/>
              <a:t>, stáže, sdílení dobré praxe – pouze jako doplňkové </a:t>
            </a:r>
            <a:r>
              <a:rPr lang="cs-CZ" sz="1200" dirty="0" smtClean="0"/>
              <a:t>aktivity.</a:t>
            </a:r>
            <a:endParaRPr lang="cs-CZ" sz="12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801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 smtClean="0"/>
              <a:t>Výstupy projektů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707224"/>
          </a:xfrm>
        </p:spPr>
        <p:txBody>
          <a:bodyPr/>
          <a:lstStyle/>
          <a:p>
            <a:pPr marL="0" indent="0">
              <a:buNone/>
            </a:pPr>
            <a:r>
              <a:rPr lang="cs-CZ" sz="1600" b="1" dirty="0" smtClean="0"/>
              <a:t>A)</a:t>
            </a:r>
            <a:r>
              <a:rPr lang="cs-CZ" sz="1600" b="1" dirty="0"/>
              <a:t> Podpora procesu přípravy transformace pobytové služby sociální </a:t>
            </a:r>
            <a:r>
              <a:rPr lang="cs-CZ" sz="1600" b="1" dirty="0" smtClean="0"/>
              <a:t>péče</a:t>
            </a:r>
            <a:endParaRPr lang="cs-CZ" sz="1600" dirty="0"/>
          </a:p>
          <a:p>
            <a:pPr>
              <a:lnSpc>
                <a:spcPct val="100000"/>
              </a:lnSpc>
            </a:pPr>
            <a:r>
              <a:rPr lang="cs-CZ" sz="1400" b="1" dirty="0" smtClean="0"/>
              <a:t>Transformační </a:t>
            </a:r>
            <a:r>
              <a:rPr lang="cs-CZ" sz="1400" b="1" dirty="0"/>
              <a:t>(rozvojový) plán zařízení, </a:t>
            </a:r>
            <a:endParaRPr lang="cs-CZ" sz="1400" dirty="0"/>
          </a:p>
          <a:p>
            <a:pPr lvl="0">
              <a:lnSpc>
                <a:spcPct val="150000"/>
              </a:lnSpc>
            </a:pPr>
            <a:r>
              <a:rPr lang="cs-CZ" sz="1400" b="1" dirty="0"/>
              <a:t>souhrnná informace</a:t>
            </a:r>
            <a:r>
              <a:rPr lang="cs-CZ" sz="1400" dirty="0"/>
              <a:t> </a:t>
            </a:r>
            <a:r>
              <a:rPr lang="cs-CZ" sz="1400" b="1" dirty="0" smtClean="0"/>
              <a:t>o </a:t>
            </a:r>
            <a:r>
              <a:rPr lang="cs-CZ" sz="1400" b="1" dirty="0"/>
              <a:t>dalších povinně zpracovaných dokumentech, zahrnujících vyhodnocení </a:t>
            </a:r>
            <a:r>
              <a:rPr lang="cs-CZ" sz="1400" b="1" dirty="0" smtClean="0"/>
              <a:t>analýz </a:t>
            </a:r>
            <a:r>
              <a:rPr lang="cs-CZ" sz="1400" dirty="0" smtClean="0"/>
              <a:t>(analýza </a:t>
            </a:r>
            <a:r>
              <a:rPr lang="cs-CZ" sz="1400" dirty="0"/>
              <a:t>uživatelů, analýza zařízení, včetně analýzy personálu, analýza regionu, analýza </a:t>
            </a:r>
            <a:r>
              <a:rPr lang="cs-CZ" sz="1400" dirty="0" smtClean="0"/>
              <a:t>rizik), </a:t>
            </a:r>
            <a:r>
              <a:rPr lang="cs-CZ" sz="1400" dirty="0"/>
              <a:t>strategii zapojování uživatelů do přípravy a realizace změny, nastavení pravidel pro realizaci plánu návrhu zajištění podpory v </a:t>
            </a:r>
            <a:r>
              <a:rPr lang="cs-CZ" sz="1400" dirty="0" smtClean="0"/>
              <a:t>komunitě, (kde </a:t>
            </a:r>
            <a:r>
              <a:rPr lang="cs-CZ" sz="1400" dirty="0"/>
              <a:t>budou stanoveny jednotlivé kroky, včetně cílů, termínů a osob odpovědných za jejich realizaci, a to zejména při přípravě uživatelů a jejich rodin na změnu, přípravě zaměstnanců, stanovení komunikační strategie, způsob vyhodnocování změny, řízení procesu i logistické řešení, stanovení způsobu poskytování nových služeb, nové struktury zaměstnanců, financování služeb, návazností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a </a:t>
            </a:r>
            <a:r>
              <a:rPr lang="cs-CZ" sz="1400" dirty="0"/>
              <a:t>využití dalších veřejných služeb a uplatnění uživatelů na trhu práce - chráněném i otevřeném).</a:t>
            </a:r>
          </a:p>
          <a:p>
            <a:pPr lvl="0"/>
            <a:r>
              <a:rPr lang="cs-CZ" sz="1400" b="1" dirty="0"/>
              <a:t>zhodnocení nastavení procesu transformace </a:t>
            </a:r>
            <a:r>
              <a:rPr lang="cs-CZ" sz="1400" dirty="0"/>
              <a:t>ve formě </a:t>
            </a:r>
            <a:r>
              <a:rPr lang="cs-CZ" sz="1400" dirty="0" err="1"/>
              <a:t>sebeevaluace</a:t>
            </a:r>
            <a:r>
              <a:rPr lang="cs-CZ" sz="1400" dirty="0"/>
              <a:t> prostřednictvím dotazníku Znaky a vodítka procesu </a:t>
            </a:r>
            <a:r>
              <a:rPr lang="cs-CZ" sz="1400" dirty="0" err="1"/>
              <a:t>deinstitucionalizace</a:t>
            </a:r>
            <a:r>
              <a:rPr lang="cs-CZ" sz="1400" dirty="0"/>
              <a:t> (viz </a:t>
            </a:r>
            <a:r>
              <a:rPr lang="cs-CZ" sz="1400" b="1" u="sng" dirty="0">
                <a:hlinkClick r:id="rId2"/>
              </a:rPr>
              <a:t>www.trass.cz</a:t>
            </a:r>
            <a:r>
              <a:rPr lang="cs-CZ" sz="1400" dirty="0"/>
              <a:t>). </a:t>
            </a:r>
          </a:p>
          <a:p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457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OBSAH SEMINÁŘE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4653336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cs-CZ" altLang="cs-CZ" sz="1400" dirty="0" smtClean="0"/>
          </a:p>
          <a:p>
            <a:pPr>
              <a:lnSpc>
                <a:spcPct val="100000"/>
              </a:lnSpc>
            </a:pPr>
            <a:r>
              <a:rPr lang="cs-CZ" altLang="cs-CZ" sz="1600" dirty="0" smtClean="0"/>
              <a:t>Výzva </a:t>
            </a:r>
            <a:r>
              <a:rPr lang="cs-CZ" altLang="cs-CZ" sz="1600" dirty="0"/>
              <a:t>č. </a:t>
            </a:r>
            <a:r>
              <a:rPr lang="cs-CZ" altLang="cs-CZ" sz="1600" dirty="0" smtClean="0"/>
              <a:t>37 </a:t>
            </a:r>
            <a:r>
              <a:rPr lang="cs-CZ" altLang="cs-CZ" sz="1600" dirty="0"/>
              <a:t>(</a:t>
            </a:r>
            <a:r>
              <a:rPr lang="cs-CZ" altLang="cs-CZ" sz="1600" dirty="0" smtClean="0"/>
              <a:t>obecné informace o OPZ a výzvě)</a:t>
            </a:r>
          </a:p>
          <a:p>
            <a:pPr>
              <a:lnSpc>
                <a:spcPct val="100000"/>
              </a:lnSpc>
            </a:pPr>
            <a:r>
              <a:rPr lang="cs-CZ" sz="1600" dirty="0"/>
              <a:t>Podporované aktivity, problematika transformace a výstupů </a:t>
            </a:r>
            <a:r>
              <a:rPr lang="cs-CZ" sz="1600" dirty="0" smtClean="0"/>
              <a:t>projektů</a:t>
            </a:r>
          </a:p>
          <a:p>
            <a:pPr>
              <a:lnSpc>
                <a:spcPct val="100000"/>
              </a:lnSpc>
            </a:pPr>
            <a:r>
              <a:rPr lang="cs-CZ" sz="1600" dirty="0"/>
              <a:t>Podání žádosti o podporu (pravidla </a:t>
            </a:r>
            <a:r>
              <a:rPr lang="cs-CZ" sz="1600" dirty="0" smtClean="0"/>
              <a:t>OPZ + specifika výzvy č. 37)</a:t>
            </a:r>
          </a:p>
          <a:p>
            <a:pPr>
              <a:lnSpc>
                <a:spcPct val="100000"/>
              </a:lnSpc>
            </a:pPr>
            <a:r>
              <a:rPr lang="cs-CZ" sz="1600" dirty="0" smtClean="0"/>
              <a:t>Finanční </a:t>
            </a:r>
            <a:r>
              <a:rPr lang="cs-CZ" sz="1600" dirty="0"/>
              <a:t>náležitosti žádosti o podporu, rozpočet </a:t>
            </a:r>
            <a:r>
              <a:rPr lang="cs-CZ" sz="1600" dirty="0" smtClean="0"/>
              <a:t>projektu</a:t>
            </a:r>
          </a:p>
          <a:p>
            <a:pPr>
              <a:lnSpc>
                <a:spcPct val="100000"/>
              </a:lnSpc>
            </a:pPr>
            <a:r>
              <a:rPr lang="cs-CZ" sz="1600" dirty="0" smtClean="0"/>
              <a:t>IS KP14+ </a:t>
            </a:r>
          </a:p>
          <a:p>
            <a:pPr marL="0" indent="0">
              <a:lnSpc>
                <a:spcPct val="100000"/>
              </a:lnSpc>
              <a:buNone/>
            </a:pPr>
            <a:endParaRPr lang="cs-CZ" altLang="cs-CZ" sz="16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05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/>
              <a:t>Výstupy projektů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896544"/>
          </a:xfrm>
        </p:spPr>
        <p:txBody>
          <a:bodyPr/>
          <a:lstStyle/>
          <a:p>
            <a:pPr marL="0" indent="0">
              <a:buNone/>
            </a:pPr>
            <a:r>
              <a:rPr lang="cs-CZ" sz="1600" b="1" dirty="0" smtClean="0"/>
              <a:t>B) </a:t>
            </a:r>
            <a:r>
              <a:rPr lang="cs-CZ" sz="1600" b="1" dirty="0"/>
              <a:t>Podpora implementace transformačního plánu (TP) a praktické realizace transformačního procesu zařízení </a:t>
            </a:r>
            <a:endParaRPr lang="cs-CZ" sz="1600" dirty="0"/>
          </a:p>
          <a:p>
            <a:pPr lvl="0"/>
            <a:r>
              <a:rPr lang="cs-CZ" sz="1600" b="1" dirty="0"/>
              <a:t>zhodnocení nastavení procesu transformace </a:t>
            </a:r>
            <a:r>
              <a:rPr lang="cs-CZ" sz="1600" dirty="0" err="1"/>
              <a:t>sebeevaluace</a:t>
            </a:r>
            <a:r>
              <a:rPr lang="cs-CZ" sz="1600" dirty="0"/>
              <a:t> prostřednictvím dotazníku Znaky a vodítka procesu </a:t>
            </a:r>
            <a:r>
              <a:rPr lang="cs-CZ" sz="1600" dirty="0" err="1"/>
              <a:t>deinstitucionalizace</a:t>
            </a:r>
            <a:r>
              <a:rPr lang="cs-CZ" sz="1600" dirty="0"/>
              <a:t> </a:t>
            </a:r>
            <a:r>
              <a:rPr lang="cs-CZ" sz="1600" dirty="0" smtClean="0"/>
              <a:t>(www.trass.cz)</a:t>
            </a:r>
            <a:endParaRPr lang="cs-CZ" sz="1600" dirty="0"/>
          </a:p>
          <a:p>
            <a:pPr marL="0" indent="0">
              <a:buNone/>
            </a:pPr>
            <a:r>
              <a:rPr lang="cs-CZ" sz="1600" b="1" dirty="0" smtClean="0"/>
              <a:t>C)</a:t>
            </a:r>
            <a:r>
              <a:rPr lang="cs-CZ" sz="1600" b="1" dirty="0"/>
              <a:t> Podpora nově registrované služby, která vznikla jako výsledek transformačního </a:t>
            </a:r>
            <a:r>
              <a:rPr lang="cs-CZ" sz="1600" b="1" dirty="0" smtClean="0"/>
              <a:t>  procesu </a:t>
            </a:r>
            <a:r>
              <a:rPr lang="cs-CZ" sz="1600" b="1" dirty="0"/>
              <a:t>pobytové služby sociální péče</a:t>
            </a:r>
          </a:p>
          <a:p>
            <a:pPr lvl="0"/>
            <a:r>
              <a:rPr lang="cs-CZ" sz="1600" b="1" dirty="0"/>
              <a:t>souhrnná informace o povinně provedeném zhodnocení změn ve službě </a:t>
            </a:r>
            <a:r>
              <a:rPr lang="cs-CZ" sz="1600" dirty="0"/>
              <a:t>– jedná se o zhodnocení změny v životě uživatelů služby a v nastavení procesů ve službě směrem k většímu začleňování uživatelů do společnosti a jejich většímu zapojování</a:t>
            </a:r>
            <a:r>
              <a:rPr lang="cs-CZ" sz="1600" b="1" dirty="0"/>
              <a:t> </a:t>
            </a:r>
            <a:r>
              <a:rPr lang="cs-CZ" sz="1600" dirty="0"/>
              <a:t>do rozhodování o sobě a o průběhu služby. Souhrnná informace bude zahrnovat popis zvolené metody na 0,5-1 stranu a výsledky prováděného hodnocení (dle náročnosti hodnocení na 3-5 stran</a:t>
            </a:r>
            <a:r>
              <a:rPr lang="cs-CZ" sz="1600" dirty="0" smtClean="0"/>
              <a:t>).</a:t>
            </a:r>
            <a:endParaRPr lang="cs-CZ" sz="1600" dirty="0"/>
          </a:p>
          <a:p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183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Indikátory – obecně 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b="1" dirty="0"/>
              <a:t>Indikátory povinné k naplnění</a:t>
            </a:r>
          </a:p>
          <a:p>
            <a:pPr lvl="1"/>
            <a:r>
              <a:rPr lang="cs-CZ" sz="1800" dirty="0"/>
              <a:t>ž</a:t>
            </a:r>
            <a:r>
              <a:rPr lang="cs-CZ" sz="1800" dirty="0" smtClean="0"/>
              <a:t>adatel </a:t>
            </a:r>
            <a:r>
              <a:rPr lang="cs-CZ" sz="1800" dirty="0"/>
              <a:t>povinně stanoví v žádosti hodnotu indikátorů, kterou se zavazuje během projektu dosáhnout</a:t>
            </a:r>
          </a:p>
          <a:p>
            <a:pPr lvl="1"/>
            <a:r>
              <a:rPr lang="cs-CZ" sz="1800" dirty="0"/>
              <a:t>b</a:t>
            </a:r>
            <a:r>
              <a:rPr lang="cs-CZ" sz="1800" dirty="0" smtClean="0"/>
              <a:t>udou </a:t>
            </a:r>
            <a:r>
              <a:rPr lang="cs-CZ" sz="1800" dirty="0"/>
              <a:t>součástí právního aktu, na neplnění </a:t>
            </a:r>
            <a:r>
              <a:rPr lang="cs-CZ" sz="1800" dirty="0" smtClean="0"/>
              <a:t>jsou navázány </a:t>
            </a:r>
            <a:r>
              <a:rPr lang="cs-CZ" sz="1800" dirty="0"/>
              <a:t>sankce</a:t>
            </a:r>
            <a:endParaRPr lang="cs-CZ" sz="1800" b="1" dirty="0"/>
          </a:p>
          <a:p>
            <a:r>
              <a:rPr lang="cs-CZ" sz="1800" b="1" dirty="0"/>
              <a:t>Indikátory povinné k vykazování</a:t>
            </a:r>
          </a:p>
          <a:p>
            <a:pPr lvl="1"/>
            <a:r>
              <a:rPr lang="cs-CZ" sz="1800" dirty="0"/>
              <a:t>ž</a:t>
            </a:r>
            <a:r>
              <a:rPr lang="cs-CZ" sz="1800" dirty="0" smtClean="0"/>
              <a:t>adatel </a:t>
            </a:r>
            <a:r>
              <a:rPr lang="cs-CZ" sz="1800" dirty="0"/>
              <a:t>musí v žádosti vyplnit pole Cílová hodnota, postačuje zadat 0</a:t>
            </a:r>
          </a:p>
          <a:p>
            <a:pPr lvl="1"/>
            <a:r>
              <a:rPr lang="cs-CZ" sz="1800" dirty="0"/>
              <a:t>p</a:t>
            </a:r>
            <a:r>
              <a:rPr lang="cs-CZ" sz="1800" dirty="0" smtClean="0"/>
              <a:t>lnění </a:t>
            </a:r>
            <a:r>
              <a:rPr lang="cs-CZ" sz="1800" dirty="0"/>
              <a:t>bude pouze vykazováno prostřednictvím </a:t>
            </a:r>
            <a:r>
              <a:rPr lang="cs-CZ" sz="1800" dirty="0" err="1"/>
              <a:t>ZoR</a:t>
            </a:r>
            <a:endParaRPr lang="cs-CZ" sz="1800" b="1" dirty="0"/>
          </a:p>
          <a:p>
            <a:r>
              <a:rPr lang="cs-CZ" sz="1800" b="1" dirty="0"/>
              <a:t>Indikátory nepovinné</a:t>
            </a:r>
          </a:p>
          <a:p>
            <a:pPr lvl="1"/>
            <a:r>
              <a:rPr lang="cs-CZ" sz="1800" dirty="0"/>
              <a:t>Pro OPZ není relevantní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79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Indikátory - obecně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280920" cy="4707224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400" b="1" dirty="0" smtClean="0"/>
              <a:t>Bagatelní </a:t>
            </a:r>
            <a:r>
              <a:rPr lang="cs-CZ" sz="1400" b="1" dirty="0"/>
              <a:t>podpora účastníka </a:t>
            </a:r>
            <a:r>
              <a:rPr lang="cs-CZ" sz="1400" b="1" dirty="0" smtClean="0"/>
              <a:t>projektu </a:t>
            </a:r>
            <a:r>
              <a:rPr lang="cs-CZ" sz="1400" dirty="0" smtClean="0"/>
              <a:t>- účastníkem/podpořenou </a:t>
            </a:r>
            <a:r>
              <a:rPr lang="cs-CZ" sz="1400" dirty="0"/>
              <a:t>osobou </a:t>
            </a:r>
            <a:r>
              <a:rPr lang="cs-CZ" sz="1400" dirty="0" smtClean="0"/>
              <a:t>je </a:t>
            </a:r>
            <a:r>
              <a:rPr lang="cs-CZ" sz="1400" dirty="0"/>
              <a:t>pouze osoba, která: </a:t>
            </a:r>
            <a:endParaRPr lang="cs-CZ" sz="1400" dirty="0" smtClean="0"/>
          </a:p>
          <a:p>
            <a:pPr marL="342900" indent="-342900" algn="just">
              <a:lnSpc>
                <a:spcPct val="100000"/>
              </a:lnSpc>
              <a:buFont typeface="+mj-lt"/>
              <a:buAutoNum type="alphaLcParenR"/>
            </a:pPr>
            <a:r>
              <a:rPr lang="cs-CZ" sz="1400" dirty="0" smtClean="0"/>
              <a:t>získala </a:t>
            </a:r>
            <a:r>
              <a:rPr lang="cs-CZ" sz="1400" dirty="0"/>
              <a:t>v daném projektu podporu v rozsahu </a:t>
            </a:r>
            <a:r>
              <a:rPr lang="cs-CZ" sz="1400" b="1" dirty="0"/>
              <a:t>minimálně 40 hodin </a:t>
            </a:r>
            <a:r>
              <a:rPr lang="cs-CZ" sz="1400" dirty="0"/>
              <a:t>(bez ohledu na počet dílčích podpor, tj. počet dílčích zapojení do projektu) a zároveň </a:t>
            </a:r>
          </a:p>
          <a:p>
            <a:pPr marL="342900" indent="-342900" algn="just">
              <a:lnSpc>
                <a:spcPct val="100000"/>
              </a:lnSpc>
              <a:buFont typeface="+mj-lt"/>
              <a:buAutoNum type="alphaLcParenR"/>
            </a:pPr>
            <a:r>
              <a:rPr lang="cs-CZ" sz="1400" dirty="0" smtClean="0"/>
              <a:t>alespoň </a:t>
            </a:r>
            <a:r>
              <a:rPr lang="cs-CZ" sz="1400" dirty="0"/>
              <a:t>20 hodin z podpory, kterou osoba v daném projektu získala, nemá charakter elektronického vzdělávání </a:t>
            </a:r>
            <a:endParaRPr lang="cs-CZ" sz="1400" dirty="0" smtClean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dirty="0"/>
              <a:t>Hodina je považována jako </a:t>
            </a:r>
            <a:r>
              <a:rPr lang="cs-CZ" sz="1400" b="1" dirty="0"/>
              <a:t>60 minut</a:t>
            </a:r>
            <a:r>
              <a:rPr lang="cs-CZ" sz="1400" dirty="0"/>
              <a:t>. </a:t>
            </a:r>
            <a:r>
              <a:rPr lang="cs-CZ" sz="1400" dirty="0" smtClean="0"/>
              <a:t>Výukové hodiny v délce např. 45 minut je </a:t>
            </a:r>
            <a:r>
              <a:rPr lang="cs-CZ" sz="1400" dirty="0"/>
              <a:t>nutné přepočítat.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dirty="0"/>
              <a:t>Pozor při stanovení hodnoty indikátoru podpořených osob! </a:t>
            </a:r>
            <a:r>
              <a:rPr lang="cs-CZ" sz="1400" b="1" dirty="0" smtClean="0"/>
              <a:t>Účastníci s bagatelní podporou se do hodnoty nezapočítávají</a:t>
            </a:r>
            <a:r>
              <a:rPr lang="cs-CZ" sz="1400" dirty="0" smtClean="0"/>
              <a:t>. Evidence o těchto osobách ale musí být vedena. </a:t>
            </a: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b="1" dirty="0"/>
              <a:t>Dvě místa pro evidenci/zápis indikátorů </a:t>
            </a:r>
            <a:r>
              <a:rPr lang="cs-CZ" sz="1400" dirty="0"/>
              <a:t>- IS ESF 2014+ a v rámci zprávy o realizaci projektu v          IS KP14+ </a:t>
            </a: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/>
              <a:t>Podrobnější evidence podpořených osob – </a:t>
            </a:r>
            <a:r>
              <a:rPr lang="cs-CZ" sz="1400" b="1" dirty="0"/>
              <a:t>Monitorovací list </a:t>
            </a:r>
            <a:r>
              <a:rPr lang="cs-CZ" sz="1400" dirty="0"/>
              <a:t>(pohlaví; postavení na trhu práce; vzdělání; znevýhodnění; přístup k bydlení; sektor ekonomiky, kde osoba působí; specifikace působení ve veřejném sektoru; situace po ukončení účasti v projektu – např. získali kvalifikace atd.) 	</a:t>
            </a: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 smtClean="0"/>
              <a:t>Podrobné </a:t>
            </a:r>
            <a:r>
              <a:rPr lang="cs-CZ" sz="1400" dirty="0"/>
              <a:t>informace </a:t>
            </a:r>
            <a:r>
              <a:rPr lang="cs-CZ" sz="1400" dirty="0" smtClean="0"/>
              <a:t>včetně definic jednotlivých indikátorů viz </a:t>
            </a:r>
            <a:r>
              <a:rPr lang="cs-CZ" sz="1400" dirty="0"/>
              <a:t>Obecná část pravidel pro žadatele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a </a:t>
            </a:r>
            <a:r>
              <a:rPr lang="cs-CZ" sz="1400" dirty="0"/>
              <a:t>příjemce v rámci </a:t>
            </a:r>
            <a:r>
              <a:rPr lang="cs-CZ" sz="1400" dirty="0" smtClean="0"/>
              <a:t>OPZ.</a:t>
            </a:r>
            <a:endParaRPr lang="cs-CZ" sz="1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53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/>
              <a:t>Indikátory - obecně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556792"/>
            <a:ext cx="8064000" cy="4563208"/>
          </a:xfrm>
        </p:spPr>
        <p:txBody>
          <a:bodyPr/>
          <a:lstStyle/>
          <a:p>
            <a:r>
              <a:rPr lang="cs-CZ" dirty="0"/>
              <a:t>Žadatel edituje v IS KP jednotlivé předvyplněné záznamy</a:t>
            </a:r>
          </a:p>
          <a:p>
            <a:pPr lvl="1"/>
            <a:r>
              <a:rPr lang="cs-CZ" dirty="0"/>
              <a:t>Výchozí hodnota (na úrovni projektů vždy 0)</a:t>
            </a:r>
          </a:p>
          <a:p>
            <a:pPr lvl="1"/>
            <a:r>
              <a:rPr lang="cs-CZ" dirty="0"/>
              <a:t>Cílová hodnota</a:t>
            </a:r>
          </a:p>
          <a:p>
            <a:pPr lvl="1"/>
            <a:r>
              <a:rPr lang="cs-CZ" dirty="0"/>
              <a:t>Datum cílové hodnoty (max. datum ukončení realizace projektu)</a:t>
            </a:r>
          </a:p>
          <a:p>
            <a:pPr lvl="1"/>
            <a:r>
              <a:rPr lang="cs-CZ" dirty="0"/>
              <a:t>Popis hodnoty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326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/>
              <a:t>Indikátory - obecně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dirty="0"/>
              <a:t>Povinné pro indikátory se závazkem</a:t>
            </a:r>
          </a:p>
          <a:p>
            <a:r>
              <a:rPr lang="cs-CZ" sz="1800" dirty="0"/>
              <a:t>Žadatel doplní hodnotu indikátoru, kterou se zavazuje během projektu dosáhnout</a:t>
            </a:r>
          </a:p>
          <a:p>
            <a:r>
              <a:rPr lang="cs-CZ" sz="1800" dirty="0"/>
              <a:t>Při stanovení cílových hodnot vychází z plánovaných aktivit a zaměření projektu </a:t>
            </a:r>
          </a:p>
          <a:p>
            <a:r>
              <a:rPr lang="cs-CZ" sz="1800" dirty="0"/>
              <a:t>Pro indikátory týkající se „účastníků“ žadatel zohlední povinnost vykazovat </a:t>
            </a:r>
            <a:r>
              <a:rPr lang="cs-CZ" sz="1800" u="sng" dirty="0"/>
              <a:t>pouze</a:t>
            </a:r>
            <a:r>
              <a:rPr lang="cs-CZ" sz="1800" dirty="0"/>
              <a:t>: </a:t>
            </a:r>
          </a:p>
          <a:p>
            <a:pPr lvl="1"/>
            <a:r>
              <a:rPr lang="cs-CZ" sz="1800" dirty="0"/>
              <a:t>Osoby jednoznačně identifikované, u nichž jsou osobní údaje známé ve stanoveném rozsahu</a:t>
            </a:r>
          </a:p>
          <a:p>
            <a:pPr lvl="1"/>
            <a:r>
              <a:rPr lang="cs-CZ" sz="1800" dirty="0"/>
              <a:t>Osoby s podporou přesahující limit „bagatelní podpory“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091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/>
              <a:t>Indikátory - obecně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dirty="0"/>
              <a:t>V textovém poli „Popis hodnoty“ žadatel povinně popíše:</a:t>
            </a:r>
          </a:p>
          <a:p>
            <a:pPr lvl="1"/>
            <a:r>
              <a:rPr lang="cs-CZ" sz="1800" dirty="0"/>
              <a:t>Jakým způsobem byla cílová hodnota stanovena a jakým způsobem bude naplňování indikátoru sledovat a dokládat </a:t>
            </a:r>
          </a:p>
          <a:p>
            <a:pPr lvl="1"/>
            <a:r>
              <a:rPr lang="cs-CZ" sz="1800" dirty="0"/>
              <a:t>Rozsah skupiny osob, kterou plánuje podpořit a která nebude pravděpodobně moci být zahrnuta do dosažených hodnot indikátorů (např. pokud je identifikace osoby v rozporu s účelem práce s danou cílovou skupinou, nebo z důvodu bagatelní podpory), včetně odůvodnění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1800" b="1" dirty="0"/>
              <a:t>Údaje jsou nezbytné k těm indikátorům, ke kterým má žadatel za povinnost v žádosti o podporu stanovit cílovou hodnotu 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1800" b="1" dirty="0"/>
              <a:t>Z uvedených údajů budou čerpat informace hodnotitelé při svém hodnocení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542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0" smtClean="0"/>
              <a:t>zásadní rozdíly v OPZ proti OP LZZ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5544616"/>
          </a:xfrm>
        </p:spPr>
        <p:txBody>
          <a:bodyPr/>
          <a:lstStyle/>
          <a:p>
            <a:r>
              <a:rPr lang="cs-CZ" sz="1600" dirty="0" smtClean="0"/>
              <a:t>Podpořené osoby</a:t>
            </a:r>
          </a:p>
          <a:p>
            <a:pPr lvl="1"/>
            <a:r>
              <a:rPr lang="cs-CZ" sz="1600" dirty="0" smtClean="0"/>
              <a:t>OPZ: V indikátorech pouze identifikovaní účastníci </a:t>
            </a:r>
            <a:r>
              <a:rPr lang="cs-CZ" sz="1600" b="1" dirty="0" smtClean="0"/>
              <a:t>přesahující bagatelní podporu </a:t>
            </a:r>
            <a:r>
              <a:rPr lang="cs-CZ" sz="1600" dirty="0" smtClean="0"/>
              <a:t>(pouze jednou bez ohledu na počet podpor) </a:t>
            </a:r>
            <a:r>
              <a:rPr lang="cs-CZ" sz="1600" b="1" i="1" dirty="0" smtClean="0"/>
              <a:t>POZOR: Rozdíl mezi celkovým počtem podpořených osob a celkovým počtem účastníků</a:t>
            </a:r>
            <a:br>
              <a:rPr lang="cs-CZ" sz="1600" b="1" i="1" dirty="0" smtClean="0"/>
            </a:br>
            <a:r>
              <a:rPr lang="cs-CZ" sz="1600" b="1" i="1" dirty="0" smtClean="0"/>
              <a:t>(vykázaných v indikátoru 60000)</a:t>
            </a:r>
          </a:p>
          <a:p>
            <a:pPr lvl="1"/>
            <a:r>
              <a:rPr lang="cs-CZ" sz="1600" dirty="0" smtClean="0"/>
              <a:t>OP LZZ: Každá osoba, která byla podpořena (pouze jednou bez ohledu na počet podpor)</a:t>
            </a:r>
          </a:p>
          <a:p>
            <a:r>
              <a:rPr lang="cs-CZ" sz="1600" dirty="0" smtClean="0"/>
              <a:t>Účastníci kurzů x získání kvalifikace (indikátor 62600)</a:t>
            </a:r>
          </a:p>
          <a:p>
            <a:pPr lvl="1"/>
            <a:r>
              <a:rPr lang="cs-CZ" sz="1600" dirty="0" smtClean="0"/>
              <a:t>OPZ: Účastníci, kteří v rámci projektu získali kvalifikaci (potvrzení udíleno na základě formálního prověření znalostí, které ukázalo, že účastník získal kvalifikaci dle předem stanovených standardů. Možno specifikovat ve výzvě, co bude uznáváno)</a:t>
            </a:r>
            <a:br>
              <a:rPr lang="cs-CZ" sz="1600" dirty="0" smtClean="0"/>
            </a:br>
            <a:r>
              <a:rPr lang="cs-CZ" sz="1600" b="1" i="1" dirty="0" smtClean="0"/>
              <a:t>POZOR: Účastník započítán pouze jednou bez ohledu na počet získaných kvalifikací</a:t>
            </a:r>
          </a:p>
          <a:p>
            <a:pPr lvl="1"/>
            <a:r>
              <a:rPr lang="cs-CZ" sz="1600" dirty="0" smtClean="0"/>
              <a:t>OP LZZ: Počet absolventů kurzů. Osoba započítána tolikrát, kolik kurzů řádně dokončila</a:t>
            </a:r>
          </a:p>
          <a:p>
            <a:pPr lvl="1"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211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 smtClean="0"/>
              <a:t>Monitorování  vs. způsobilost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Indikátory </a:t>
            </a:r>
          </a:p>
          <a:p>
            <a:pPr lvl="1"/>
            <a:r>
              <a:rPr lang="cs-CZ" dirty="0"/>
              <a:t>Pouze identifikované </a:t>
            </a:r>
            <a:r>
              <a:rPr lang="cs-CZ" dirty="0" smtClean="0"/>
              <a:t>osoby, u kterých jsou známy charakteristiky v potřebném rozsahu</a:t>
            </a:r>
          </a:p>
          <a:p>
            <a:pPr lvl="1"/>
            <a:r>
              <a:rPr lang="cs-CZ" dirty="0" smtClean="0"/>
              <a:t>Překročení bagatelní podpory (min 40 hod., z toho min 20 hod. jinou formou než elektronickou)</a:t>
            </a:r>
          </a:p>
          <a:p>
            <a:pPr lvl="1"/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Způsobilé výdaje</a:t>
            </a:r>
          </a:p>
          <a:p>
            <a:pPr lvl="1"/>
            <a:r>
              <a:rPr lang="cs-CZ" dirty="0" smtClean="0"/>
              <a:t>Rovněž osoby, u kterých není známa totožnost</a:t>
            </a:r>
            <a:br>
              <a:rPr lang="cs-CZ" dirty="0" smtClean="0"/>
            </a:br>
            <a:r>
              <a:rPr lang="cs-CZ" dirty="0" smtClean="0"/>
              <a:t>v potřebném rozsahu, za předpokladu, že splňují kritérium CS</a:t>
            </a:r>
          </a:p>
          <a:p>
            <a:pPr lvl="1"/>
            <a:r>
              <a:rPr lang="cs-CZ" dirty="0" smtClean="0"/>
              <a:t>Rovněž osoby, jejichž podpora nepřesáhla „bagatelní podporu“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934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 smtClean="0"/>
              <a:t>Bagatelní podpora není omezení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484784"/>
            <a:ext cx="8064448" cy="4635216"/>
          </a:xfrm>
        </p:spPr>
        <p:txBody>
          <a:bodyPr/>
          <a:lstStyle/>
          <a:p>
            <a:r>
              <a:rPr lang="cs-CZ" sz="1800" dirty="0" smtClean="0"/>
              <a:t>Žadatel není nucen k tomu, aby všechny osoby byly „účastníky“ a čerpaly povinně podporu nad stanovený limit.</a:t>
            </a:r>
          </a:p>
          <a:p>
            <a:r>
              <a:rPr lang="cs-CZ" sz="1800" dirty="0" smtClean="0"/>
              <a:t>Žadatel nebude znevýhodněn oproti projektům s vyššími cílovými hodnotami indikátorů za předpokladu, že zapojení osob, které nelze vykazovat v indikátoru, řádně odůvodní a popíše zamýšlené efekty.</a:t>
            </a:r>
          </a:p>
          <a:p>
            <a:r>
              <a:rPr lang="cs-CZ" sz="1800" dirty="0" smtClean="0"/>
              <a:t>Hodnotitel hodnotí žádost jako celek, nikoli jen s ohledem na plánované hodnoty indikátorů.</a:t>
            </a:r>
          </a:p>
          <a:p>
            <a:r>
              <a:rPr lang="cs-CZ" sz="1800" dirty="0" smtClean="0"/>
              <a:t>Vždy záleží na charakteru projektu, cílové skupiny a plánovaných efektech projektu.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3371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Indikátory povinné k naplnění ve výzvě č. 37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450932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400" dirty="0"/>
              <a:t>V žádosti o podporu žadatel uvede </a:t>
            </a:r>
            <a:r>
              <a:rPr lang="cs-CZ" sz="1400" b="1" dirty="0"/>
              <a:t>cílovou hodnotu </a:t>
            </a:r>
            <a:r>
              <a:rPr lang="cs-CZ" sz="1400" dirty="0"/>
              <a:t>(tj. hodnotu, která se chápe jako </a:t>
            </a:r>
            <a:r>
              <a:rPr lang="cs-CZ" sz="1400" b="1" dirty="0"/>
              <a:t>závazek</a:t>
            </a:r>
            <a:r>
              <a:rPr lang="cs-CZ" sz="1400" dirty="0"/>
              <a:t> žadatele, kterého má dosáhnout díky realizaci projektu uvedeného v žádosti o podporu) k následujícím indikátorům</a:t>
            </a:r>
            <a:r>
              <a:rPr lang="cs-CZ" sz="1400" dirty="0" smtClean="0"/>
              <a:t>:</a:t>
            </a:r>
          </a:p>
          <a:p>
            <a:pPr algn="just">
              <a:lnSpc>
                <a:spcPct val="100000"/>
              </a:lnSpc>
            </a:pPr>
            <a:endParaRPr lang="cs-CZ" sz="1400" dirty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  <a:p>
            <a:pPr algn="just">
              <a:lnSpc>
                <a:spcPct val="100000"/>
              </a:lnSpc>
            </a:pPr>
            <a:endParaRPr lang="cs-CZ" sz="1400" dirty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  <a:p>
            <a:pPr algn="just">
              <a:lnSpc>
                <a:spcPct val="100000"/>
              </a:lnSpc>
            </a:pPr>
            <a:endParaRPr lang="cs-CZ" sz="1400" dirty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  <a:p>
            <a:pPr marL="0" indent="0" algn="just">
              <a:lnSpc>
                <a:spcPct val="100000"/>
              </a:lnSpc>
              <a:buNone/>
            </a:pPr>
            <a:endParaRPr lang="cs-CZ" sz="1400" dirty="0" smtClean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  <a:p>
            <a:pPr algn="just">
              <a:lnSpc>
                <a:spcPct val="100000"/>
              </a:lnSpc>
            </a:pPr>
            <a:endParaRPr lang="cs-CZ" sz="1400" dirty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29</a:t>
            </a:fld>
            <a:endParaRPr lang="cs-CZ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419225" y="3579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ulk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214477"/>
              </p:ext>
            </p:extLst>
          </p:nvPr>
        </p:nvGraphicFramePr>
        <p:xfrm>
          <a:off x="1419860" y="2924944"/>
          <a:ext cx="6464508" cy="2664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7884"/>
                <a:gridCol w="3456384"/>
                <a:gridCol w="1080120"/>
                <a:gridCol w="1080120"/>
              </a:tblGrid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</a:rPr>
                        <a:t>Kód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</a:rPr>
                        <a:t>Název indikátoru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Měrná jednotka</a:t>
                      </a:r>
                      <a:endParaRPr lang="cs-CZ" sz="1400" b="1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Typ indikátoru</a:t>
                      </a:r>
                      <a:endParaRPr lang="cs-CZ" sz="1400" b="1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2008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6 00 00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</a:rPr>
                        <a:t>Celkový počet účastníků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0" dirty="0">
                          <a:effectLst/>
                        </a:rPr>
                        <a:t>Účastníci</a:t>
                      </a:r>
                      <a:endParaRPr lang="cs-CZ" sz="14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0" dirty="0">
                          <a:effectLst/>
                        </a:rPr>
                        <a:t>Výstup</a:t>
                      </a:r>
                      <a:endParaRPr lang="cs-CZ" sz="14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2008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8 05 00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</a:rPr>
                        <a:t>Počet napsaných a zveřejněných analytických a strategických dokumentů (vč. evaluačních)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0" dirty="0">
                          <a:effectLst/>
                        </a:rPr>
                        <a:t>Dokumenty</a:t>
                      </a:r>
                      <a:endParaRPr lang="cs-CZ" sz="14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0" dirty="0">
                          <a:effectLst/>
                        </a:rPr>
                        <a:t>Výstup</a:t>
                      </a:r>
                      <a:endParaRPr lang="cs-CZ" sz="14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2008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6 70 01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Kapacita podpořených služeb</a:t>
                      </a:r>
                      <a:endParaRPr lang="cs-CZ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Místa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Výstup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928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ÚVOD - OPZ 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2000" b="1" dirty="0"/>
              <a:t>Operační program zaměstnanost </a:t>
            </a:r>
            <a:r>
              <a:rPr lang="cs-CZ" sz="2000" dirty="0"/>
              <a:t>(OPZ) na období 2014 – </a:t>
            </a:r>
            <a:r>
              <a:rPr lang="cs-CZ" sz="2000" dirty="0" smtClean="0"/>
              <a:t>2020:  priority </a:t>
            </a:r>
            <a:r>
              <a:rPr lang="cs-CZ" sz="2000" dirty="0"/>
              <a:t>pro podporu zaměstnanosti, sociálního </a:t>
            </a:r>
            <a:r>
              <a:rPr lang="cs-CZ" sz="2000" dirty="0" smtClean="0"/>
              <a:t>začleňování</a:t>
            </a:r>
            <a:br>
              <a:rPr lang="cs-CZ" sz="2000" dirty="0" smtClean="0"/>
            </a:br>
            <a:r>
              <a:rPr lang="cs-CZ" sz="2000" dirty="0" smtClean="0"/>
              <a:t>a </a:t>
            </a:r>
            <a:r>
              <a:rPr lang="cs-CZ" sz="2000" dirty="0"/>
              <a:t>efektivní veřejné správy z Evropského sociálního </a:t>
            </a:r>
            <a:r>
              <a:rPr lang="cs-CZ" sz="2000" dirty="0" smtClean="0"/>
              <a:t>fondu.</a:t>
            </a:r>
            <a:endParaRPr lang="cs-CZ" sz="2000" dirty="0"/>
          </a:p>
          <a:p>
            <a:r>
              <a:rPr lang="cs-CZ" sz="2000" dirty="0"/>
              <a:t>OPZ vymezuje čtyři základní věcné prioritní </a:t>
            </a:r>
            <a:r>
              <a:rPr lang="cs-CZ" sz="2000" dirty="0" smtClean="0"/>
              <a:t>osy.</a:t>
            </a:r>
          </a:p>
          <a:p>
            <a:r>
              <a:rPr lang="cs-CZ" sz="2000" dirty="0" smtClean="0"/>
              <a:t>Výzva č. 37 je realizována v </a:t>
            </a:r>
            <a:r>
              <a:rPr lang="cs-CZ" sz="2000" dirty="0"/>
              <a:t>rámci p</a:t>
            </a:r>
            <a:r>
              <a:rPr lang="cs-CZ" sz="2000" dirty="0" smtClean="0"/>
              <a:t>rioritní osy </a:t>
            </a:r>
            <a:r>
              <a:rPr lang="cs-CZ" sz="2000" dirty="0"/>
              <a:t>2 Sociální začleňování a boj s </a:t>
            </a:r>
            <a:r>
              <a:rPr lang="cs-CZ" sz="2000" dirty="0" smtClean="0"/>
              <a:t>chudobou. </a:t>
            </a:r>
            <a:endParaRPr lang="cs-CZ" sz="2000" dirty="0"/>
          </a:p>
          <a:p>
            <a:pPr>
              <a:lnSpc>
                <a:spcPct val="100000"/>
              </a:lnSpc>
            </a:pPr>
            <a:r>
              <a:rPr lang="cs-CZ" sz="2000" dirty="0"/>
              <a:t>Oddělení 874 vystupuje v roli řídícího orgánu (v OP LZZ zprostředkující subjekt</a:t>
            </a:r>
            <a:r>
              <a:rPr lang="cs-CZ" sz="2000" dirty="0" smtClean="0"/>
              <a:t>). 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054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Indikátory povinné k vykazování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200" dirty="0"/>
              <a:t>V případě, že projekt podporu získá, bude mít žadatel povinnost kromě indikátorů se závazkem vykazovat dosažené hodnoty také pro: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cs-CZ" sz="1200" dirty="0" smtClean="0"/>
              <a:t>a) všechny </a:t>
            </a:r>
            <a:r>
              <a:rPr lang="cs-CZ" sz="1200" b="1" dirty="0"/>
              <a:t>indikátory výstupu, které se týkají účastníků </a:t>
            </a:r>
            <a:r>
              <a:rPr lang="cs-CZ" sz="1200" dirty="0"/>
              <a:t>(rozuměno ty indikátory, které navazují na charakteristiky účastníků jako je např. věk, postavení na trhu práce, případné znevýhodnění, atd</a:t>
            </a:r>
            <a:r>
              <a:rPr lang="cs-CZ" sz="1200" dirty="0" smtClean="0"/>
              <a:t>.);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cs-CZ" sz="1200" dirty="0" smtClean="0"/>
              <a:t>b) indikátory </a:t>
            </a:r>
            <a:r>
              <a:rPr lang="cs-CZ" sz="1200" dirty="0"/>
              <a:t>z následující tabulky: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30</a:t>
            </a:fld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713486"/>
              </p:ext>
            </p:extLst>
          </p:nvPr>
        </p:nvGraphicFramePr>
        <p:xfrm>
          <a:off x="1475656" y="3356992"/>
          <a:ext cx="6320441" cy="26989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5876"/>
                <a:gridCol w="3564000"/>
                <a:gridCol w="990600"/>
                <a:gridCol w="989965"/>
              </a:tblGrid>
              <a:tr h="619743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dirty="0">
                          <a:effectLst/>
                        </a:rPr>
                        <a:t>Kód</a:t>
                      </a:r>
                      <a:endParaRPr lang="cs-CZ" sz="12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dirty="0">
                          <a:effectLst/>
                        </a:rPr>
                        <a:t>Název indikátoru</a:t>
                      </a:r>
                      <a:endParaRPr lang="cs-CZ" sz="12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>
                          <a:effectLst/>
                        </a:rPr>
                        <a:t>Měrná jednotka</a:t>
                      </a:r>
                      <a:endParaRPr lang="cs-CZ" sz="1200" b="1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dirty="0">
                          <a:effectLst/>
                        </a:rPr>
                        <a:t>Typ indikátoru</a:t>
                      </a:r>
                      <a:endParaRPr lang="cs-CZ" sz="12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0752">
                <a:tc>
                  <a:txBody>
                    <a:bodyPr/>
                    <a:lstStyle/>
                    <a:p>
                      <a:pPr marL="36195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625 00</a:t>
                      </a:r>
                      <a:endParaRPr lang="cs-CZ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Účastníci v procesu vzdělávání / odborné přípravy po ukončení své účasti </a:t>
                      </a:r>
                      <a:endParaRPr lang="cs-CZ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 smtClean="0">
                          <a:effectLst/>
                        </a:rPr>
                        <a:t>Účastníci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0" dirty="0" smtClean="0">
                          <a:effectLst/>
                        </a:rPr>
                        <a:t>Výsledek</a:t>
                      </a:r>
                      <a:endParaRPr lang="cs-CZ" sz="1200" b="0" dirty="0" smtClean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0752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dirty="0">
                          <a:effectLst/>
                        </a:rPr>
                        <a:t>6 26 00</a:t>
                      </a:r>
                      <a:endParaRPr lang="cs-CZ" sz="120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1" dirty="0">
                          <a:effectLst/>
                        </a:rPr>
                        <a:t>Účastníci, kteří získali kvalifikaci po ukončení své účasti </a:t>
                      </a:r>
                      <a:endParaRPr lang="cs-CZ" sz="12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>
                          <a:effectLst/>
                        </a:rPr>
                        <a:t>Účastníci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>
                          <a:effectLst/>
                        </a:rPr>
                        <a:t>Výsledek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4000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6 28 00</a:t>
                      </a:r>
                      <a:endParaRPr lang="cs-CZ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Znevýhodnění účastníci, kteří po ukončení své účasti hledají zaměstnání, jsou v procesu vzdělávání /odborné přípravy, rozšiřují si kvalifikaci nebo jsou zaměstnaní, a to i OSVČ </a:t>
                      </a:r>
                      <a:endParaRPr lang="cs-CZ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0" dirty="0" smtClean="0">
                          <a:effectLst/>
                        </a:rPr>
                        <a:t>Účastníci</a:t>
                      </a:r>
                      <a:endParaRPr lang="cs-CZ" sz="1200" b="0" dirty="0" smtClean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0" dirty="0" smtClean="0">
                          <a:effectLst/>
                        </a:rPr>
                        <a:t>Výsledek</a:t>
                      </a:r>
                      <a:endParaRPr lang="cs-CZ" sz="1200" b="0" dirty="0" smtClean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4000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dirty="0">
                          <a:effectLst/>
                        </a:rPr>
                        <a:t>6 </a:t>
                      </a:r>
                      <a:r>
                        <a:rPr lang="cs-CZ" sz="1200" dirty="0" smtClean="0">
                          <a:effectLst/>
                        </a:rPr>
                        <a:t>70 10</a:t>
                      </a:r>
                      <a:endParaRPr lang="cs-CZ" sz="120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1" dirty="0" smtClean="0">
                          <a:effectLst/>
                        </a:rPr>
                        <a:t>Využívání podpořených služeb</a:t>
                      </a:r>
                      <a:endParaRPr lang="cs-CZ" sz="12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 smtClean="0">
                          <a:effectLst/>
                        </a:rPr>
                        <a:t>Osoby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>
                          <a:effectLst/>
                        </a:rPr>
                        <a:t>Výsledek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48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Cílové skupiny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076801"/>
              </p:ext>
            </p:extLst>
          </p:nvPr>
        </p:nvGraphicFramePr>
        <p:xfrm>
          <a:off x="1419860" y="1556792"/>
          <a:ext cx="6304280" cy="2668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0100"/>
                <a:gridCol w="4234180"/>
              </a:tblGrid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069340" algn="ctr"/>
                          <a:tab pos="2139315" algn="r"/>
                        </a:tabLst>
                      </a:pPr>
                      <a:r>
                        <a:rPr lang="cs-CZ" sz="1100" dirty="0">
                          <a:effectLst/>
                        </a:rPr>
                        <a:t>	Kategorie CS	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Definice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06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Poskytovatelé a zadavatelé sociálních služeb, služeb pro rodiny a děti a dalších služeb na podporu sociálního začleňování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1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 účely této výzvy se uvedenou CS rozumí poskytovatelé </a:t>
                      </a:r>
                    </a:p>
                    <a:p>
                      <a:pPr marL="901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sociálních služeb zapsaní v registru poskytovatelů sociálních </a:t>
                      </a:r>
                    </a:p>
                    <a:p>
                      <a:pPr marL="901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služeb dle zákona č. 108/2006 Sb., o sociálních službách. </a:t>
                      </a:r>
                    </a:p>
                    <a:p>
                      <a:pPr marL="90170" algn="l">
                        <a:spcAft>
                          <a:spcPts val="0"/>
                        </a:spcAft>
                      </a:pPr>
                      <a:endParaRPr lang="cs-CZ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0170" algn="l">
                        <a:spcAft>
                          <a:spcPts val="0"/>
                        </a:spcAft>
                      </a:pPr>
                      <a:r>
                        <a:rPr lang="cs-CZ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Poznámka: cílovou skupinou projektu můžou být i další pracovníci poskytovatelů sociálních služeb např. vedoucí pracovníci, technický a administrativní personál při dodržení podmínek výzvy).</a:t>
                      </a:r>
                    </a:p>
                  </a:txBody>
                  <a:tcPr marL="89535" marR="89535" marT="0" marB="0"/>
                </a:tc>
              </a:tr>
              <a:tr h="787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Sociální pracovníci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1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Pracovníci</a:t>
                      </a:r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na které se vztahuje §109 a 110 zákona č. 108/2006 </a:t>
                      </a:r>
                      <a:r>
                        <a:rPr lang="cs-CZ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</a:p>
                    <a:p>
                      <a:pPr marL="901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Sb</a:t>
                      </a:r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o sociálních službách.</a:t>
                      </a:r>
                    </a:p>
                  </a:txBody>
                  <a:tcPr marL="0" marR="0" marT="0" marB="0"/>
                </a:tc>
              </a:tr>
              <a:tr h="4591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Pracovníci v sociálních službách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1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Pro </a:t>
                      </a:r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účely této výzvy se uvedenou CS rozumí pracovníci </a:t>
                      </a:r>
                      <a:r>
                        <a:rPr lang="cs-CZ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901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v</a:t>
                      </a:r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sociálních službách, na které se vztahuje § 116 zákona </a:t>
                      </a:r>
                      <a:r>
                        <a:rPr lang="cs-CZ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901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č</a:t>
                      </a:r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 108/2006 Sb., o sociálních službách.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32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Územní způsobilost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b="1" u="sng" dirty="0" smtClean="0"/>
              <a:t>Programová </a:t>
            </a:r>
            <a:r>
              <a:rPr lang="cs-CZ" sz="1600" b="1" u="sng" dirty="0"/>
              <a:t>oblast a území dopadu</a:t>
            </a:r>
            <a:r>
              <a:rPr lang="cs-CZ" sz="1600" dirty="0"/>
              <a:t>: </a:t>
            </a:r>
            <a:r>
              <a:rPr lang="cs-CZ" sz="1600" b="1" dirty="0"/>
              <a:t>ČR bez hl. m. Prahy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1400" b="1" dirty="0"/>
              <a:t>Programová oblast </a:t>
            </a:r>
            <a:r>
              <a:rPr lang="cs-CZ" sz="1400" dirty="0"/>
              <a:t>je území, z jehož alokace je daná výzva/projekt financován/a. </a:t>
            </a:r>
            <a:endParaRPr lang="cs-CZ" sz="1400" dirty="0" smtClean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/>
              <a:t>Území dopadu </a:t>
            </a:r>
            <a:r>
              <a:rPr lang="cs-CZ" sz="1400" dirty="0"/>
              <a:t>je území, které má z realizace projektu prospěch. Území dopadu může zahrnovat pouze programovou oblast</a:t>
            </a:r>
            <a:r>
              <a:rPr lang="cs-CZ" sz="1400" dirty="0" smtClean="0"/>
              <a:t>.</a:t>
            </a:r>
            <a:endParaRPr lang="cs-CZ" sz="1400" b="1" u="sng" dirty="0" smtClean="0"/>
          </a:p>
          <a:p>
            <a:r>
              <a:rPr lang="cs-CZ" sz="1600" b="1" u="sng" dirty="0" smtClean="0"/>
              <a:t>Místo </a:t>
            </a:r>
            <a:r>
              <a:rPr lang="cs-CZ" sz="1600" b="1" u="sng" dirty="0"/>
              <a:t>realizace</a:t>
            </a:r>
            <a:r>
              <a:rPr lang="cs-CZ" sz="1600" dirty="0"/>
              <a:t>: </a:t>
            </a:r>
            <a:r>
              <a:rPr lang="cs-CZ" sz="1600" b="1" dirty="0"/>
              <a:t>celá ČR a EU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/>
              <a:t>Místo realizace </a:t>
            </a:r>
            <a:r>
              <a:rPr lang="cs-CZ" sz="1400" dirty="0"/>
              <a:t>je místo, na kterém jsou realizovány aktivity projektu ve prospěch cílových </a:t>
            </a:r>
            <a:r>
              <a:rPr lang="cs-CZ" sz="1400" dirty="0" smtClean="0"/>
              <a:t>skupin.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cs-CZ" sz="14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cs-CZ" sz="14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dirty="0" smtClean="0"/>
              <a:t>Veřejná podpora </a:t>
            </a:r>
            <a:r>
              <a:rPr lang="cs-CZ" dirty="0"/>
              <a:t/>
            </a:r>
            <a:br>
              <a:rPr lang="cs-CZ" dirty="0"/>
            </a:br>
            <a:r>
              <a:rPr lang="cs-CZ" sz="1600" dirty="0" smtClean="0"/>
              <a:t>Služby SOHZ</a:t>
            </a:r>
            <a:endParaRPr lang="cs-CZ" sz="16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504056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1400" dirty="0" smtClean="0"/>
              <a:t>příloha č. 2 výzvy Informace o podmínkách veřejné podpory</a:t>
            </a:r>
          </a:p>
          <a:p>
            <a:pPr>
              <a:lnSpc>
                <a:spcPct val="100000"/>
              </a:lnSpc>
            </a:pPr>
            <a:r>
              <a:rPr lang="cs-CZ" sz="1400" dirty="0" smtClean="0"/>
              <a:t>Obecná část pravidel pro žadatele a příjemce v rámci OPZ</a:t>
            </a:r>
            <a:endParaRPr lang="cs-CZ" sz="1400" dirty="0"/>
          </a:p>
          <a:p>
            <a:pPr>
              <a:lnSpc>
                <a:spcPct val="150000"/>
              </a:lnSpc>
            </a:pPr>
            <a:r>
              <a:rPr lang="cs-CZ" sz="1400" dirty="0" smtClean="0"/>
              <a:t>Podpora služeb obecného hospodářského zájmu obecně  (SOHZ/SGEI) kap. 8.7.5.1 Operačního manuálu OPZ) </a:t>
            </a:r>
          </a:p>
          <a:p>
            <a:pPr>
              <a:lnSpc>
                <a:spcPct val="150000"/>
              </a:lnSpc>
            </a:pPr>
            <a:r>
              <a:rPr lang="cs-CZ" sz="1400" dirty="0" smtClean="0"/>
              <a:t>Použití </a:t>
            </a:r>
            <a:r>
              <a:rPr lang="cs-CZ" sz="1400" dirty="0"/>
              <a:t>finančních prostředků poskytovatelem sociální služby na poskytování sociálních služeb, včetně vzdělávání pracovníků poskytovatele sociální </a:t>
            </a:r>
            <a:r>
              <a:rPr lang="cs-CZ" sz="1400" dirty="0" smtClean="0"/>
              <a:t>služby dle </a:t>
            </a:r>
            <a:r>
              <a:rPr lang="cs-CZ" sz="1400" dirty="0"/>
              <a:t>zákona č. 108/2006 Sb., o sociálních službách </a:t>
            </a:r>
            <a:r>
              <a:rPr lang="cs-CZ" sz="1400" b="1" dirty="0" smtClean="0"/>
              <a:t>zakládá </a:t>
            </a:r>
            <a:r>
              <a:rPr lang="cs-CZ" sz="1400" b="1" dirty="0"/>
              <a:t>veřejnou podporu slučitelnou se společným trhem však pouze v případě dodržení </a:t>
            </a:r>
            <a:r>
              <a:rPr lang="cs-CZ" sz="1400" b="1" dirty="0" smtClean="0"/>
              <a:t>zásad, </a:t>
            </a:r>
            <a:r>
              <a:rPr lang="cs-CZ" sz="1400" b="1" dirty="0"/>
              <a:t>které vychází z Rozhodnutí Komise č. 2012/21/EU</a:t>
            </a:r>
            <a:r>
              <a:rPr lang="cs-CZ" sz="1400" dirty="0"/>
              <a:t>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o </a:t>
            </a:r>
            <a:r>
              <a:rPr lang="cs-CZ" sz="1400" dirty="0"/>
              <a:t>použití </a:t>
            </a:r>
            <a:r>
              <a:rPr lang="cs-CZ" sz="1400" b="1" dirty="0"/>
              <a:t>čl. 106 </a:t>
            </a:r>
            <a:r>
              <a:rPr lang="cs-CZ" sz="1400" dirty="0"/>
              <a:t>odst. 2 Smlouvy o fungování Evropské unie na státní podporu </a:t>
            </a:r>
            <a:r>
              <a:rPr lang="cs-CZ" sz="1400" b="1" u="sng" dirty="0"/>
              <a:t>ve formě vyrovnávací platby</a:t>
            </a:r>
            <a:r>
              <a:rPr lang="cs-CZ" sz="1400" b="1" dirty="0"/>
              <a:t> za závazek veřejné služby udělené určitým podnikům </a:t>
            </a:r>
            <a:r>
              <a:rPr lang="cs-CZ" sz="1400" b="1" u="sng" dirty="0"/>
              <a:t>pověřeným </a:t>
            </a:r>
            <a:r>
              <a:rPr lang="cs-CZ" sz="1400" b="1" dirty="0"/>
              <a:t>poskytováním služeb obecného hospodářského zájmu </a:t>
            </a:r>
            <a:r>
              <a:rPr lang="cs-CZ" sz="1400" dirty="0"/>
              <a:t>(dále jen „Rozhodnutí č. 2012/21/EU</a:t>
            </a:r>
            <a:r>
              <a:rPr lang="cs-CZ" sz="1400" dirty="0" smtClean="0"/>
              <a:t>“).</a:t>
            </a:r>
          </a:p>
          <a:p>
            <a:pPr>
              <a:lnSpc>
                <a:spcPct val="100000"/>
              </a:lnSpc>
            </a:pPr>
            <a:r>
              <a:rPr lang="cs-CZ" sz="1400" dirty="0"/>
              <a:t>Evropská komise považuje vyrovnávací platbu za veřejnou podporu slučitelnou s vnitřním trhem.</a:t>
            </a:r>
          </a:p>
          <a:p>
            <a:pPr>
              <a:lnSpc>
                <a:spcPct val="100000"/>
              </a:lnSpc>
            </a:pPr>
            <a:r>
              <a:rPr lang="cs-CZ" sz="1400" dirty="0"/>
              <a:t>Vyrovnávací platba představuje kompenzaci za znevýhodnění spojené s výkonem závazku veřejné služby. Je formou veřejné podpory. </a:t>
            </a:r>
          </a:p>
          <a:p>
            <a:pPr>
              <a:lnSpc>
                <a:spcPct val="100000"/>
              </a:lnSpc>
            </a:pPr>
            <a:endParaRPr lang="cs-CZ" sz="1400" dirty="0" smtClean="0"/>
          </a:p>
          <a:p>
            <a:pPr>
              <a:lnSpc>
                <a:spcPct val="100000"/>
              </a:lnSpc>
            </a:pPr>
            <a:endParaRPr lang="cs-CZ" sz="1400" dirty="0" smtClean="0"/>
          </a:p>
          <a:p>
            <a:pPr>
              <a:lnSpc>
                <a:spcPct val="100000"/>
              </a:lnSpc>
            </a:pPr>
            <a:endParaRPr lang="cs-CZ" sz="1400" dirty="0"/>
          </a:p>
          <a:p>
            <a:pPr>
              <a:lnSpc>
                <a:spcPct val="100000"/>
              </a:lnSpc>
            </a:pP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36979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Veřejná podpora </a:t>
            </a:r>
            <a:br>
              <a:rPr lang="cs-CZ" sz="2400" dirty="0" smtClean="0"/>
            </a:br>
            <a:r>
              <a:rPr lang="cs-CZ" sz="1800" dirty="0" smtClean="0"/>
              <a:t>Pověření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496855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1400" dirty="0"/>
              <a:t>Pověření  poskytováním služby je povinnou podmínkou, kterou je nutné splnit, aby při financováni služeb SOHZ nedocházelo k nedovolené veřejné podpoře</a:t>
            </a:r>
            <a:r>
              <a:rPr lang="cs-CZ" sz="1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cs-CZ" sz="1400" dirty="0" smtClean="0"/>
              <a:t>V</a:t>
            </a:r>
            <a:r>
              <a:rPr lang="cs-CZ" sz="1400" dirty="0"/>
              <a:t> případě zaměření projektu na poskytování sociální služby žadatel, kterým je poskytovatel sociální služby, nad rámec povinných příloh stanovených v Obecné části pravidel pro žadatele a příjemce v rámci OPZ (kap. 12.2) předkládá </a:t>
            </a:r>
            <a:r>
              <a:rPr lang="cs-CZ" sz="1400" dirty="0" smtClean="0"/>
              <a:t> </a:t>
            </a:r>
            <a:r>
              <a:rPr lang="cs-CZ" sz="1400" dirty="0"/>
              <a:t>k</a:t>
            </a:r>
            <a:r>
              <a:rPr lang="cs-CZ" sz="1400" dirty="0" smtClean="0"/>
              <a:t>opii </a:t>
            </a:r>
            <a:r>
              <a:rPr lang="cs-CZ" sz="1400" dirty="0"/>
              <a:t>vydaného Pověření </a:t>
            </a:r>
            <a:r>
              <a:rPr lang="cs-CZ" sz="1400" b="1" dirty="0"/>
              <a:t>na sociální službu uvedenou v rámci projektu</a:t>
            </a:r>
            <a:r>
              <a:rPr lang="cs-CZ" sz="1400" b="1" dirty="0" smtClean="0"/>
              <a:t>.</a:t>
            </a:r>
            <a:endParaRPr lang="cs-CZ" sz="1400" dirty="0"/>
          </a:p>
          <a:p>
            <a:pPr>
              <a:lnSpc>
                <a:spcPct val="150000"/>
              </a:lnSpc>
            </a:pPr>
            <a:r>
              <a:rPr lang="cs-CZ" sz="1400" dirty="0"/>
              <a:t>Pověření k poskytování sociální služby vydané v souladu s Rozhodnutí EK č. 2012/21 není povinnou přílohou žádosti o podporu, ale bude </a:t>
            </a:r>
            <a:r>
              <a:rPr lang="cs-CZ" sz="1400" b="1" dirty="0"/>
              <a:t>povinně dokládáno před vydáním právního aktu o poskytnutí podpory. V případě, že žadatel toto </a:t>
            </a:r>
            <a:r>
              <a:rPr lang="cs-CZ" sz="1400" b="1"/>
              <a:t>pověření má již vydáno, </a:t>
            </a:r>
            <a:r>
              <a:rPr lang="cs-CZ" sz="1400" b="1" dirty="0"/>
              <a:t>doporučuje se jej přiložit k žádosti o podporu</a:t>
            </a:r>
            <a:r>
              <a:rPr lang="cs-CZ" sz="14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cs-CZ" sz="1400" b="1" dirty="0"/>
              <a:t>Objednatelem, který je oprávněn vydat Pověření, se pro účely této výzvy </a:t>
            </a:r>
            <a:r>
              <a:rPr lang="cs-CZ" sz="1400" b="1" dirty="0" smtClean="0"/>
              <a:t>rozumí kraj </a:t>
            </a:r>
            <a:r>
              <a:rPr lang="cs-CZ" sz="1400" b="1" dirty="0"/>
              <a:t>případně obec</a:t>
            </a:r>
            <a:r>
              <a:rPr lang="cs-CZ" sz="1400" dirty="0"/>
              <a:t> u sociálních služeb zařazených do sítě sociálních služeb na území kraje, kterou kraj vytváří v souladu s §95 písm. h) zákona o sociálních službách ve spolupráci s obcemi</a:t>
            </a:r>
            <a:r>
              <a:rPr lang="cs-CZ" sz="14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cs-CZ" sz="1400" dirty="0" smtClean="0"/>
              <a:t>Příjemce  musí být </a:t>
            </a:r>
            <a:r>
              <a:rPr lang="cs-CZ" sz="1400" b="1" dirty="0" smtClean="0"/>
              <a:t>pověřen</a:t>
            </a:r>
            <a:r>
              <a:rPr lang="cs-CZ" sz="1400" dirty="0" smtClean="0"/>
              <a:t> objednatelem k poskytování příslušné sociální služby </a:t>
            </a:r>
            <a:r>
              <a:rPr lang="cs-CZ" sz="1400" b="1" dirty="0" smtClean="0"/>
              <a:t>po celou dobu realizace projektu. </a:t>
            </a:r>
            <a:endParaRPr lang="cs-CZ" sz="1400" b="1" dirty="0"/>
          </a:p>
          <a:p>
            <a:pPr marL="0" indent="0">
              <a:buNone/>
            </a:pP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750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Veřejná podpora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1400" dirty="0" smtClean="0"/>
              <a:t>vyrovnávací platba</a:t>
            </a:r>
            <a:endParaRPr lang="cs-CZ" sz="1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600" dirty="0" smtClean="0"/>
              <a:t>Vyrovnávací platbu platí objednatel SOHZ subjektu zajišťujícímu SOHZ, který je držitelem pověření, na základě kterého zajišťuje objednanou službu. </a:t>
            </a:r>
          </a:p>
          <a:p>
            <a:pPr>
              <a:lnSpc>
                <a:spcPct val="100000"/>
              </a:lnSpc>
            </a:pPr>
            <a:r>
              <a:rPr lang="cs-CZ" sz="1600" dirty="0"/>
              <a:t>Vyrovnávací platba = náklady sociální služby </a:t>
            </a:r>
            <a:r>
              <a:rPr lang="cs-CZ" sz="1600" dirty="0" smtClean="0"/>
              <a:t>mínus </a:t>
            </a:r>
            <a:r>
              <a:rPr lang="cs-CZ" sz="1600" dirty="0"/>
              <a:t>výnosy sociální </a:t>
            </a:r>
            <a:r>
              <a:rPr lang="cs-CZ" sz="1600" dirty="0" smtClean="0"/>
              <a:t>služby</a:t>
            </a:r>
          </a:p>
          <a:p>
            <a:pPr>
              <a:lnSpc>
                <a:spcPct val="100000"/>
              </a:lnSpc>
            </a:pPr>
            <a:r>
              <a:rPr lang="cs-CZ" sz="1600" dirty="0" smtClean="0"/>
              <a:t>Do stanovení vyrovnávací platby v rámci projektu OPZ nebude zahrnut přiměřený zisk.</a:t>
            </a:r>
          </a:p>
          <a:p>
            <a:pPr>
              <a:lnSpc>
                <a:spcPct val="100000"/>
              </a:lnSpc>
            </a:pPr>
            <a:r>
              <a:rPr lang="cs-CZ" sz="1600" dirty="0" smtClean="0"/>
              <a:t>Vymezení služby v Pověření určuje náplň toho, co bude ve smyslu práva veřejné podpory považováno za službu obecného hospodářského zájmu, jaké způsobilé náklady lze zahrnou do vyrovnávací platby. </a:t>
            </a:r>
          </a:p>
          <a:p>
            <a:pPr>
              <a:lnSpc>
                <a:spcPct val="100000"/>
              </a:lnSpc>
            </a:pPr>
            <a:r>
              <a:rPr lang="cs-CZ" sz="1600" dirty="0" smtClean="0"/>
              <a:t>Vyrovnávací platba smí pokrýt pouze čisté náklady nezbytné pro zajištění dané služby v rozsahu Pověření (plus přiměřený zisk).</a:t>
            </a:r>
          </a:p>
          <a:p>
            <a:pPr>
              <a:lnSpc>
                <a:spcPct val="100000"/>
              </a:lnSpc>
            </a:pPr>
            <a:r>
              <a:rPr lang="cs-CZ" sz="1600" dirty="0" smtClean="0"/>
              <a:t>Oddělené účetnictví služeb SOHZ (jednoznačné účetní odlišení nákladů a výnosů služby).</a:t>
            </a:r>
          </a:p>
          <a:p>
            <a:pPr>
              <a:lnSpc>
                <a:spcPct val="100000"/>
              </a:lnSpc>
            </a:pPr>
            <a:r>
              <a:rPr lang="cs-CZ" sz="1600" dirty="0" smtClean="0"/>
              <a:t>Nadměrná vyrovnávací platba (musí být vrácena – neslučitelná veřejná podpora).</a:t>
            </a:r>
          </a:p>
          <a:p>
            <a:pPr>
              <a:lnSpc>
                <a:spcPct val="100000"/>
              </a:lnSpc>
            </a:pP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240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Veřejná podpora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1800" dirty="0" smtClean="0"/>
              <a:t>aktivity výzvy č. 37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707224"/>
          </a:xfrm>
        </p:spPr>
        <p:txBody>
          <a:bodyPr/>
          <a:lstStyle/>
          <a:p>
            <a:r>
              <a:rPr lang="cs-CZ" sz="1400" b="1" dirty="0"/>
              <a:t>Činnosti uvedené v části 4.1 výzvy pod aktivitami A </a:t>
            </a:r>
            <a:r>
              <a:rPr lang="cs-CZ" sz="1400" b="1" dirty="0" err="1"/>
              <a:t>a</a:t>
            </a:r>
            <a:r>
              <a:rPr lang="cs-CZ" sz="1400" b="1" dirty="0"/>
              <a:t> B, s výjimkou vzdělávání pracovníků </a:t>
            </a:r>
            <a:r>
              <a:rPr lang="cs-CZ" sz="1400" dirty="0"/>
              <a:t>poskytovatelů sociálních služeb, vedou k vytvoření přenositelného produktu, který je během realizace projektu či jeho koncem dán veřejně k dispozici, </a:t>
            </a:r>
            <a:r>
              <a:rPr lang="cs-CZ" sz="1400" b="1" dirty="0"/>
              <a:t>nejsou v rámci projektu podporovány v režimu veřejné podpory.</a:t>
            </a:r>
            <a:endParaRPr lang="cs-CZ" sz="1400" dirty="0"/>
          </a:p>
          <a:p>
            <a:r>
              <a:rPr lang="cs-CZ" sz="1400" dirty="0"/>
              <a:t>Vzdělávání pracovníků poskytovatelů sociálních služeb bude v rámci projektů podporováno pouze za předpokladu, že </a:t>
            </a:r>
            <a:r>
              <a:rPr lang="cs-CZ" sz="1400" b="1" dirty="0"/>
              <a:t>sociální služba, je zařazena do krajské sítě/obecní sítě a její poskytování je v souladu se střednědobým plánem rozvoje sociálních služeb kraje popř. obce</a:t>
            </a:r>
            <a:r>
              <a:rPr lang="cs-CZ" sz="1400" dirty="0"/>
              <a:t>. Poskytovatel sociální služby musí být pověřen objednatelem k poskytování služby obecného hospodářského zájmu (tj. sociální služby) v souladu s Rozhodnutím č. 2012/21/EU</a:t>
            </a:r>
            <a:r>
              <a:rPr lang="cs-CZ" sz="1400" dirty="0" smtClean="0"/>
              <a:t>.</a:t>
            </a:r>
          </a:p>
          <a:p>
            <a:r>
              <a:rPr lang="cs-CZ" sz="1400" dirty="0"/>
              <a:t>Podpora v rámci projektu OPZ zaměřená na vzdělávání pracovníků poskytovatele služby může být poskytnuta pouze v limitech daného Pověření k poskytování sociální </a:t>
            </a:r>
            <a:r>
              <a:rPr lang="cs-CZ" sz="1400" dirty="0" smtClean="0"/>
              <a:t>služby.</a:t>
            </a:r>
            <a:endParaRPr lang="cs-CZ" sz="14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3029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Veřejná podpora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1800" dirty="0" smtClean="0"/>
              <a:t>Aktivity výzvy č. 37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50405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sz="1400" dirty="0"/>
              <a:t>Sociální služby uvedené ve výzvě, které jsou poskytované podle zákona č. 108/2006 Sb., </a:t>
            </a:r>
            <a:br>
              <a:rPr lang="cs-CZ" sz="1400" dirty="0"/>
            </a:br>
            <a:r>
              <a:rPr lang="cs-CZ" sz="1400" dirty="0"/>
              <a:t>o sociálních službách, ve znění pozdějších předpisů (dále jen „zákon o sociálních službách“) jsou považovány za služby obecného hospodářského zájmu (SOHZ) coby pojmu evropského práva.</a:t>
            </a:r>
            <a:r>
              <a:rPr lang="cs-CZ" sz="1400" b="1" dirty="0"/>
              <a:t> </a:t>
            </a:r>
            <a:r>
              <a:rPr lang="cs-CZ" sz="1400" dirty="0"/>
              <a:t>Sociální služby budou financovány formou vyrovnávací platby, upravené Rozhodnutím Komise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č</a:t>
            </a:r>
            <a:r>
              <a:rPr lang="cs-CZ" sz="1400" dirty="0"/>
              <a:t>. 2012/21/EU ze dne 20. prosince 2011 o použití čl. 106 odst. </a:t>
            </a:r>
            <a:r>
              <a:rPr lang="cs-CZ" sz="1400" dirty="0" smtClean="0"/>
              <a:t>2 </a:t>
            </a:r>
            <a:r>
              <a:rPr lang="cs-CZ" sz="1400" dirty="0"/>
              <a:t>Smlouvy o fungování Evropské unie na státní podporu ve formě vyrovnávací platby za závazek veřejné služby udělené určitým podnikům pověřeným poskytováním služeb obecného hospodářského zájmu (dále jen „Rozhodnutí č. 2012/21/EU</a:t>
            </a:r>
            <a:r>
              <a:rPr lang="cs-CZ" sz="1400" dirty="0" smtClean="0"/>
              <a:t>“).</a:t>
            </a:r>
          </a:p>
          <a:p>
            <a:pPr>
              <a:lnSpc>
                <a:spcPct val="150000"/>
              </a:lnSpc>
            </a:pPr>
            <a:r>
              <a:rPr lang="cs-CZ" sz="1400" dirty="0"/>
              <a:t>V rámci výzvy mohou být financovány pouze sociální služby, které jsou zařazeny do krajské sítě/obecní sítě sociálních služeb a jsou v souladu se střednědobým plánem rozvoje sociálních služeb kraje/obce. </a:t>
            </a:r>
            <a:r>
              <a:rPr lang="cs-CZ" sz="1400" b="1" dirty="0"/>
              <a:t>Žadatel</a:t>
            </a:r>
            <a:r>
              <a:rPr lang="cs-CZ" sz="1400" dirty="0"/>
              <a:t> (v rámci aktivity C je žadatelem pouze poskytovatel sociální služby) </a:t>
            </a:r>
            <a:r>
              <a:rPr lang="cs-CZ" sz="1400" b="1" dirty="0"/>
              <a:t>musí být pověřen objednatelem k poskytování služby obecného hospodářského zájmu (sociální služby) v souladu s Rozhodnutím č. 2012/21/EU</a:t>
            </a:r>
            <a:r>
              <a:rPr lang="cs-CZ" sz="1400" dirty="0" smtClean="0"/>
              <a:t>.</a:t>
            </a:r>
            <a:endParaRPr lang="cs-CZ" sz="1400" dirty="0"/>
          </a:p>
          <a:p>
            <a:pPr>
              <a:lnSpc>
                <a:spcPct val="100000"/>
              </a:lnSpc>
            </a:pPr>
            <a:r>
              <a:rPr lang="cs-CZ" sz="1600" dirty="0" smtClean="0"/>
              <a:t>Podpora v rámci projektu OPZ může být poskytnuta pouze v limitech daného pověření k poskytování sociální služby. </a:t>
            </a: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015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Veřejná podpora</a:t>
            </a:r>
            <a:br>
              <a:rPr lang="cs-CZ" sz="2400" dirty="0" smtClean="0"/>
            </a:br>
            <a:r>
              <a:rPr lang="cs-CZ" sz="1800" dirty="0" smtClean="0"/>
              <a:t>přílohy žádosti o podporu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5040560"/>
          </a:xfrm>
        </p:spPr>
        <p:txBody>
          <a:bodyPr/>
          <a:lstStyle/>
          <a:p>
            <a:r>
              <a:rPr lang="cs-CZ" sz="1600" b="1" dirty="0" smtClean="0"/>
              <a:t>Vyjádření kraje/objednatele k podpoře sociální služby </a:t>
            </a:r>
            <a:r>
              <a:rPr lang="cs-CZ" sz="1600" dirty="0" smtClean="0"/>
              <a:t>(vzor: příloha č. 3 výzvy).</a:t>
            </a:r>
          </a:p>
          <a:p>
            <a:pPr>
              <a:lnSpc>
                <a:spcPct val="100000"/>
              </a:lnSpc>
            </a:pPr>
            <a:r>
              <a:rPr lang="cs-CZ" sz="1600" dirty="0"/>
              <a:t>Uvedené údaje o sociální službě budou podkladem pro ověření výpočtu vyrovnávací platby na sociální službu uvedenou v žádosti o podporu a pro ověření potřeby stanovení výše finanční podpory služby v rámci projektu.</a:t>
            </a:r>
          </a:p>
          <a:p>
            <a:pPr>
              <a:lnSpc>
                <a:spcPct val="100000"/>
              </a:lnSpc>
            </a:pPr>
            <a:r>
              <a:rPr lang="cs-CZ" sz="1600" dirty="0"/>
              <a:t>Tato příloha bude zpracována vždy samostatně ke každé jednotlivé sociální službě (identifikátoru služby) uvedené v žádosti. Údaje o sociální službě uvedené v příloze se vztahují k sociální službě v rozsahu jejích základních </a:t>
            </a:r>
            <a:r>
              <a:rPr lang="cs-CZ" sz="1600" dirty="0" smtClean="0"/>
              <a:t>činností</a:t>
            </a:r>
            <a:br>
              <a:rPr lang="cs-CZ" sz="1600" dirty="0" smtClean="0"/>
            </a:br>
            <a:r>
              <a:rPr lang="cs-CZ" sz="1600" dirty="0" smtClean="0"/>
              <a:t>(neuvádí </a:t>
            </a:r>
            <a:r>
              <a:rPr lang="cs-CZ" sz="1600" dirty="0"/>
              <a:t>se fakultativní činnosti</a:t>
            </a:r>
            <a:r>
              <a:rPr lang="cs-CZ" sz="1600" dirty="0" smtClean="0"/>
              <a:t>).</a:t>
            </a:r>
          </a:p>
          <a:p>
            <a:pPr>
              <a:lnSpc>
                <a:spcPct val="100000"/>
              </a:lnSpc>
            </a:pPr>
            <a:r>
              <a:rPr lang="cs-CZ" sz="1600" dirty="0" smtClean="0"/>
              <a:t>Příjemce (poskytovatel sociální služby) realizující aktivity C předkládá (kromě Vyjádření kraje/objednatele k podpore sociální služby):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cs-CZ" sz="1600" b="1" dirty="0" smtClean="0"/>
              <a:t>Údaje o sociální službě </a:t>
            </a:r>
            <a:r>
              <a:rPr lang="cs-CZ" sz="1600" dirty="0" smtClean="0"/>
              <a:t>(vzor: příloha č. 4 výzvy), jako přílohu žádosti o podporu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cs-CZ" sz="1600" b="1" dirty="0" smtClean="0"/>
              <a:t>Přehled </a:t>
            </a:r>
            <a:r>
              <a:rPr lang="cs-CZ" sz="1600" b="1" dirty="0"/>
              <a:t>čerpání vyrovnávaní platby na sociální službu </a:t>
            </a:r>
            <a:r>
              <a:rPr lang="cs-CZ" sz="1600" dirty="0"/>
              <a:t>(</a:t>
            </a:r>
            <a:r>
              <a:rPr lang="cs-CZ" sz="1600" dirty="0" smtClean="0"/>
              <a:t>skutečnost) v průběhu realizace projektu za příslušný kalendářní rok, ve kterém byla sociální služba formou vyrovnávací platby v rámci projektu podpořena, a to do 31. 3. následujícího roku, zpracovává se samostatně ke každé jednotlivé sociální službě podpořené </a:t>
            </a:r>
            <a:br>
              <a:rPr lang="cs-CZ" sz="1600" dirty="0" smtClean="0"/>
            </a:br>
            <a:r>
              <a:rPr lang="cs-CZ" sz="1600" dirty="0" smtClean="0"/>
              <a:t>v projektu (příloha 5b, přílohy č. 2 výzvy). </a:t>
            </a:r>
          </a:p>
          <a:p>
            <a:pPr>
              <a:lnSpc>
                <a:spcPct val="100000"/>
              </a:lnSpc>
              <a:buFontTx/>
              <a:buChar char="-"/>
            </a:pPr>
            <a:endParaRPr lang="cs-CZ" sz="1600" dirty="0" smtClean="0"/>
          </a:p>
          <a:p>
            <a:pPr>
              <a:lnSpc>
                <a:spcPct val="100000"/>
              </a:lnSpc>
            </a:pPr>
            <a:endParaRPr lang="cs-CZ" sz="1600" dirty="0" smtClean="0"/>
          </a:p>
          <a:p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465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 smtClean="0"/>
              <a:t>Hodnocení a výběr projektů (pravidla OPZ)</a:t>
            </a:r>
            <a:br>
              <a:rPr lang="cs-CZ" sz="1800" dirty="0" smtClean="0"/>
            </a:br>
            <a:r>
              <a:rPr lang="cs-CZ" sz="1800" dirty="0" smtClean="0"/>
              <a:t>Formální hodnocení a hodnocení přijatelnosti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484784"/>
            <a:ext cx="8064000" cy="504056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1600" dirty="0"/>
              <a:t>Specifická část pravidel pro žadatele a příjemce v rámci OPZ (verze 2) http://www.esfcr.cz/file/9003/</a:t>
            </a:r>
            <a:endParaRPr lang="cs-CZ" sz="1600" dirty="0" smtClean="0"/>
          </a:p>
          <a:p>
            <a:pPr>
              <a:lnSpc>
                <a:spcPct val="100000"/>
              </a:lnSpc>
            </a:pPr>
            <a:r>
              <a:rPr lang="cs-CZ" sz="1600" dirty="0" smtClean="0"/>
              <a:t>Proces </a:t>
            </a:r>
            <a:r>
              <a:rPr lang="cs-CZ" sz="1600" dirty="0"/>
              <a:t>hodnocení a výběru projektů musí být ukončen </a:t>
            </a:r>
            <a:r>
              <a:rPr lang="cs-CZ" sz="1600" b="1" dirty="0"/>
              <a:t>nejpozději do 7 měsíců od data ukončení příjmu žádostí o podporu </a:t>
            </a:r>
            <a:r>
              <a:rPr lang="cs-CZ" sz="1600" dirty="0"/>
              <a:t>u kolové </a:t>
            </a:r>
            <a:r>
              <a:rPr lang="cs-CZ" sz="1600" dirty="0" smtClean="0"/>
              <a:t>výzvy – zohlednit při plánovaném začátku realizace projektu.</a:t>
            </a:r>
          </a:p>
          <a:p>
            <a:pPr>
              <a:lnSpc>
                <a:spcPct val="100000"/>
              </a:lnSpc>
            </a:pPr>
            <a:r>
              <a:rPr lang="cs-CZ" sz="1600" b="1" dirty="0" smtClean="0"/>
              <a:t>Formální hodnocení a hodnocení přijatelnosti:</a:t>
            </a:r>
            <a:r>
              <a:rPr lang="cs-CZ" sz="1600" dirty="0"/>
              <a:t> </a:t>
            </a:r>
            <a:r>
              <a:rPr lang="cs-CZ" sz="1600" dirty="0" smtClean="0"/>
              <a:t>cílem je posouzení </a:t>
            </a:r>
            <a:r>
              <a:rPr lang="cs-CZ" sz="1600" dirty="0"/>
              <a:t>základních věcných požadavků kladených na projekt v příslušné </a:t>
            </a:r>
            <a:r>
              <a:rPr lang="cs-CZ" sz="1600" dirty="0" smtClean="0"/>
              <a:t>výzvě, naplnění </a:t>
            </a:r>
            <a:r>
              <a:rPr lang="cs-CZ" sz="1600" dirty="0"/>
              <a:t>nezbytných administrativních </a:t>
            </a:r>
            <a:r>
              <a:rPr lang="cs-CZ" sz="1600" dirty="0" smtClean="0"/>
              <a:t>požadavků</a:t>
            </a:r>
            <a:r>
              <a:rPr lang="cs-CZ" sz="1600" b="1" dirty="0"/>
              <a:t> </a:t>
            </a:r>
            <a:r>
              <a:rPr lang="cs-CZ" sz="1600" b="1" dirty="0" smtClean="0"/>
              <a:t>- </a:t>
            </a:r>
            <a:r>
              <a:rPr lang="cs-CZ" sz="1600" dirty="0" smtClean="0"/>
              <a:t>do </a:t>
            </a:r>
            <a:r>
              <a:rPr lang="cs-CZ" sz="1600" dirty="0"/>
              <a:t>30 pracovních dnů od uzávěrky příjmu žádostí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v </a:t>
            </a:r>
            <a:r>
              <a:rPr lang="cs-CZ" sz="1600" dirty="0"/>
              <a:t>kolové </a:t>
            </a:r>
            <a:r>
              <a:rPr lang="cs-CZ" sz="1600" dirty="0" smtClean="0"/>
              <a:t>výzvě.</a:t>
            </a:r>
            <a:endParaRPr lang="cs-CZ" sz="1600" b="1" dirty="0"/>
          </a:p>
          <a:p>
            <a:pPr>
              <a:lnSpc>
                <a:spcPct val="100000"/>
              </a:lnSpc>
            </a:pPr>
            <a:r>
              <a:rPr lang="cs-CZ" sz="1600" dirty="0" smtClean="0"/>
              <a:t>Náprava </a:t>
            </a:r>
            <a:r>
              <a:rPr lang="cs-CZ" sz="1600" dirty="0"/>
              <a:t>nedostatků identifikovaných v hodnocení přijatelnosti není </a:t>
            </a:r>
            <a:r>
              <a:rPr lang="cs-CZ" sz="1600" dirty="0" smtClean="0"/>
              <a:t>možná.</a:t>
            </a:r>
            <a:endParaRPr lang="cs-CZ" sz="1600" b="1" u="sng" dirty="0"/>
          </a:p>
          <a:p>
            <a:pPr>
              <a:lnSpc>
                <a:spcPct val="100000"/>
              </a:lnSpc>
            </a:pPr>
            <a:r>
              <a:rPr lang="cs-CZ" sz="1600" dirty="0"/>
              <a:t>Žadatelé, jejichž žádost vyhoví v kritériích v bloku hodnocení přijatelnosti, ale neuspěje v hodnocení formálních náležitostí, jsou prostřednictvím IS KP14+ vyzváni k nápravě. </a:t>
            </a:r>
            <a:r>
              <a:rPr lang="cs-CZ" sz="1600" dirty="0" smtClean="0"/>
              <a:t>Nedostatky </a:t>
            </a:r>
            <a:r>
              <a:rPr lang="cs-CZ" sz="1600" dirty="0"/>
              <a:t>opravuje podáním vyžádané dokumentace prostřednictvím IS KP14+. Po předložení nápravy probíhá nové ověření, zda jsou kritéria hodnocení formálních náležitostí splněna. Nedodá-li žadatel opravu ve stanovené lhůtě anebo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v </a:t>
            </a:r>
            <a:r>
              <a:rPr lang="cs-CZ" sz="1600" dirty="0"/>
              <a:t>potřebné kvalitě, je žádost o podporu z dalšího hodnocení vyloučena a ztrácí možnost podporu z OPZ získat</a:t>
            </a:r>
            <a:r>
              <a:rPr lang="cs-CZ" sz="1600" dirty="0" smtClean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571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Identifikace výzvy č. 37 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</a:t>
            </a:fld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1517963"/>
              </p:ext>
            </p:extLst>
          </p:nvPr>
        </p:nvGraphicFramePr>
        <p:xfrm>
          <a:off x="1187624" y="1700808"/>
          <a:ext cx="6912768" cy="47355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7015"/>
                <a:gridCol w="4165753"/>
              </a:tblGrid>
              <a:tr h="679797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Investiční priorita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2.2 Zlepšování přístupu k dostupným, udržitelným a vysoce kvalitním službám, včetně zdravotnictví a sociálních služeb obecného zájmu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32371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Specifický cíl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SC 1 Zvýšit kvalitu a udržitelnost systému sociálních služeb, služeb pro rodiny a děti a dalších navazujících služeb podporujících sociální začleňování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Číslo výzvy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 smtClean="0">
                          <a:effectLst/>
                          <a:latin typeface="+mn-lt"/>
                        </a:rPr>
                        <a:t>03_15_037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2048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Název výzvy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 smtClean="0">
                          <a:effectLst/>
                          <a:latin typeface="+mn-lt"/>
                        </a:rPr>
                        <a:t>Podpora procesu transformace pobytových služeb</a:t>
                      </a:r>
                      <a:r>
                        <a:rPr lang="cs-CZ" sz="1400" b="1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cs-CZ" sz="1400" b="1" dirty="0" smtClean="0">
                          <a:effectLst/>
                          <a:latin typeface="+mn-lt"/>
                        </a:rPr>
                        <a:t>a podpora služeb komunitního typu vzniklých po transformaci</a:t>
                      </a:r>
                    </a:p>
                  </a:txBody>
                  <a:tcPr marL="0" marR="0" marT="0" marB="0"/>
                </a:tc>
              </a:tr>
              <a:tr h="288032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Druh výzvy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Kolová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52333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Určení z hlediska konkurence mezi projekty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Otevřená 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2048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Určení, zda se jedná o synergickou nebo komplementární výzvu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 smtClean="0">
                          <a:effectLst/>
                          <a:latin typeface="+mn-lt"/>
                        </a:rPr>
                        <a:t>Komplementární</a:t>
                      </a:r>
                      <a:br>
                        <a:rPr lang="cs-CZ" sz="1400" b="1" dirty="0" smtClean="0">
                          <a:effectLst/>
                          <a:latin typeface="+mn-lt"/>
                        </a:rPr>
                      </a:br>
                      <a:r>
                        <a:rPr lang="cs-CZ" sz="1400" b="1" dirty="0" smtClean="0">
                          <a:effectLst/>
                          <a:latin typeface="+mn-lt"/>
                        </a:rPr>
                        <a:t>IROP - specifický cíl 2.1 (Zvýšení kvality a dostupnosti služeb vedoucí k sociální inkluzi)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Model hodnocení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Jednokolový 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74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/>
              <a:t>Hodnocení a výběr projektů (pravidla OPZ)</a:t>
            </a:r>
            <a:br>
              <a:rPr lang="cs-CZ" sz="1800" dirty="0"/>
            </a:br>
            <a:r>
              <a:rPr lang="cs-CZ" sz="1800" dirty="0" smtClean="0"/>
              <a:t>Věcné hodnocení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352928" cy="52565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1600" b="1" dirty="0"/>
              <a:t>Věcné hodnocení: </a:t>
            </a:r>
            <a:r>
              <a:rPr lang="cs-CZ" sz="1600" dirty="0"/>
              <a:t>cílem věcného hodnocení projektů je vyhodnotit kvalitu projektů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s </a:t>
            </a:r>
            <a:r>
              <a:rPr lang="cs-CZ" sz="1600" dirty="0"/>
              <a:t>ohledem na naplňování věcných cílů programu a případně umožnit srovnání projektů podle jejich kvality. Do věcného hodnocení  je zařazeno také posouzení kapacity žadatele z hlediska, zda má správní, finanční a provozní způsobilost potřebnou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k </a:t>
            </a:r>
            <a:r>
              <a:rPr lang="cs-CZ" sz="1600" dirty="0"/>
              <a:t>zajištění realizace projektu dle pravidel OPZ - do 80 pracovních dnů od uzávěrky příjmu žádostí v rámci kolové výzvy. </a:t>
            </a:r>
            <a:endParaRPr lang="cs-CZ" sz="1600" dirty="0" smtClean="0"/>
          </a:p>
          <a:p>
            <a:pPr>
              <a:lnSpc>
                <a:spcPct val="100000"/>
              </a:lnSpc>
            </a:pPr>
            <a:r>
              <a:rPr lang="cs-CZ" sz="1600" dirty="0" smtClean="0"/>
              <a:t>Do </a:t>
            </a:r>
            <a:r>
              <a:rPr lang="cs-CZ" sz="1600" dirty="0"/>
              <a:t>věcného hodnocení postupují pouze žádosti o podporu, které uspěly v hodnocení přijatelnosti a formálních náležitostí</a:t>
            </a:r>
            <a:r>
              <a:rPr lang="cs-CZ" sz="1600" dirty="0" smtClean="0"/>
              <a:t>.</a:t>
            </a:r>
            <a:endParaRPr lang="cs-CZ" sz="1600" dirty="0"/>
          </a:p>
          <a:p>
            <a:pPr>
              <a:lnSpc>
                <a:spcPct val="100000"/>
              </a:lnSpc>
            </a:pPr>
            <a:r>
              <a:rPr lang="cs-CZ" sz="1600" dirty="0"/>
              <a:t>Věcné hodnocení provádějí hodnotitelé, kteří byli vybráni transparentním výběrovým procesem mezi odbornou </a:t>
            </a:r>
            <a:r>
              <a:rPr lang="cs-CZ" sz="1600" dirty="0" smtClean="0"/>
              <a:t>veřejností (</a:t>
            </a:r>
            <a:r>
              <a:rPr lang="cs-CZ" sz="1600" dirty="0"/>
              <a:t>minimálně 2 hodnotitelé z Databáze hodnotitelů </a:t>
            </a:r>
            <a:r>
              <a:rPr lang="cs-CZ" sz="1600" dirty="0" smtClean="0"/>
              <a:t>OPZ).</a:t>
            </a:r>
          </a:p>
          <a:p>
            <a:pPr>
              <a:lnSpc>
                <a:spcPct val="100000"/>
              </a:lnSpc>
            </a:pPr>
            <a:r>
              <a:rPr lang="cs-CZ" sz="1600" dirty="0"/>
              <a:t>Pokud se hodnocení zpracovaná zapojenými 2 hodnotiteli liší nad stanovený </a:t>
            </a:r>
            <a:r>
              <a:rPr lang="cs-CZ" sz="1600" dirty="0" smtClean="0"/>
              <a:t>limit, </a:t>
            </a:r>
            <a:r>
              <a:rPr lang="cs-CZ" sz="1600" dirty="0"/>
              <a:t>musí být zajištěno arbitrážní hodnocení, které provádí také osoba z Databáze hodnotitelů </a:t>
            </a:r>
            <a:r>
              <a:rPr lang="cs-CZ" sz="1600" dirty="0" smtClean="0"/>
              <a:t>OPZ.</a:t>
            </a:r>
          </a:p>
          <a:p>
            <a:pPr>
              <a:lnSpc>
                <a:spcPct val="100000"/>
              </a:lnSpc>
            </a:pPr>
            <a:r>
              <a:rPr lang="cs-CZ" sz="1600" dirty="0"/>
              <a:t>Přesný popis toho, co je předmětem hodnocení v rámci jednotlivých kritérií, včetně funkcí kritérií a hlavního zdroje informací pro jednotlivé kritérium v žádosti o podporu je k dispozici v </a:t>
            </a:r>
            <a:r>
              <a:rPr lang="cs-CZ" sz="1600" b="1" dirty="0"/>
              <a:t>Příručce pro hodnotitele zajišťující věcné hodnocení žádostí </a:t>
            </a:r>
            <a:r>
              <a:rPr lang="cs-CZ" sz="1600" b="1" dirty="0" smtClean="0"/>
              <a:t/>
            </a:r>
            <a:br>
              <a:rPr lang="cs-CZ" sz="1600" b="1" dirty="0" smtClean="0"/>
            </a:br>
            <a:r>
              <a:rPr lang="cs-CZ" sz="1600" b="1" dirty="0" smtClean="0"/>
              <a:t>o </a:t>
            </a:r>
            <a:r>
              <a:rPr lang="cs-CZ" sz="1600" b="1" dirty="0"/>
              <a:t>podporu z OPZ se skutečně prokazovanými </a:t>
            </a:r>
            <a:r>
              <a:rPr lang="cs-CZ" sz="1600" b="1" dirty="0" smtClean="0"/>
              <a:t>výdaji</a:t>
            </a:r>
            <a:r>
              <a:rPr lang="cs-CZ" sz="1600" dirty="0"/>
              <a:t>: </a:t>
            </a:r>
            <a:r>
              <a:rPr lang="cs-CZ" sz="1600" dirty="0">
                <a:hlinkClick r:id="rId3"/>
              </a:rPr>
              <a:t>http://</a:t>
            </a:r>
            <a:r>
              <a:rPr lang="cs-CZ" sz="1600" dirty="0" smtClean="0">
                <a:hlinkClick r:id="rId3"/>
              </a:rPr>
              <a:t>www.esfcr.cz/</a:t>
            </a:r>
            <a:r>
              <a:rPr lang="cs-CZ" sz="1600" dirty="0" err="1" smtClean="0">
                <a:hlinkClick r:id="rId3"/>
              </a:rPr>
              <a:t>prirucka</a:t>
            </a:r>
            <a:r>
              <a:rPr lang="cs-CZ" sz="1600" dirty="0" smtClean="0">
                <a:hlinkClick r:id="rId3"/>
              </a:rPr>
              <a:t>-pro-hodnotitele</a:t>
            </a:r>
            <a:r>
              <a:rPr lang="cs-CZ" sz="1600" dirty="0" smtClean="0"/>
              <a:t>.</a:t>
            </a:r>
          </a:p>
          <a:p>
            <a:pPr>
              <a:lnSpc>
                <a:spcPct val="100000"/>
              </a:lnSpc>
            </a:pPr>
            <a:endParaRPr lang="cs-CZ" sz="1600" dirty="0" smtClean="0"/>
          </a:p>
          <a:p>
            <a:pPr>
              <a:lnSpc>
                <a:spcPct val="100000"/>
              </a:lnSpc>
            </a:pP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340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/>
              <a:t>Hodnocení a výběr projektů (pravidla OPZ)</a:t>
            </a:r>
            <a:br>
              <a:rPr lang="cs-CZ" sz="2400" dirty="0"/>
            </a:br>
            <a:r>
              <a:rPr lang="cs-CZ" sz="2400" dirty="0" smtClean="0"/>
              <a:t>Výběr projektů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50405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sz="1600" b="1" dirty="0"/>
              <a:t>Výběr projektů: </a:t>
            </a:r>
            <a:r>
              <a:rPr lang="cs-CZ" sz="1600" dirty="0"/>
              <a:t>je souborem činností, které jsou vykonávány v období od ukončení fáze hodnocení projektů do vydání/podepsání právního aktu o poskytnutí podpory. Cílem je vybrat transparentně na základě výsledků fáze hodnocení projektů takové projekty, které přispějí k plnění věcných a finančních cílů programu</a:t>
            </a:r>
            <a:r>
              <a:rPr lang="cs-CZ" sz="1600" dirty="0" smtClean="0"/>
              <a:t>.</a:t>
            </a:r>
            <a:endParaRPr lang="cs-CZ" sz="1600" b="1" dirty="0" smtClean="0"/>
          </a:p>
          <a:p>
            <a:pPr>
              <a:lnSpc>
                <a:spcPct val="150000"/>
              </a:lnSpc>
            </a:pPr>
            <a:r>
              <a:rPr lang="cs-CZ" sz="1600" b="1" dirty="0" smtClean="0"/>
              <a:t>Výběrová </a:t>
            </a:r>
            <a:r>
              <a:rPr lang="cs-CZ" sz="1600" b="1" dirty="0"/>
              <a:t>komise </a:t>
            </a:r>
            <a:r>
              <a:rPr lang="cs-CZ" sz="1600" dirty="0"/>
              <a:t>projednává žádosti o podporu, které uspěly v předchozích fázích hodnocení a výběru, a rozhoduje o tom, zda žádost bude doporučena nebo nedoporučena k financování</a:t>
            </a:r>
            <a:r>
              <a:rPr lang="cs-CZ" sz="1600" dirty="0" smtClean="0"/>
              <a:t>. Žádosti </a:t>
            </a:r>
            <a:r>
              <a:rPr lang="cs-CZ" sz="1600" dirty="0"/>
              <a:t>mohou být doporučeny k financování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s </a:t>
            </a:r>
            <a:r>
              <a:rPr lang="cs-CZ" sz="1600" dirty="0"/>
              <a:t>výhradou, to znamená, že právní akt na projekt je vydáván až po splnění podmínek stanovených výběrovou komisí</a:t>
            </a:r>
            <a:r>
              <a:rPr lang="cs-CZ" sz="16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cs-CZ" sz="1600" dirty="0"/>
              <a:t>Výběrová komise </a:t>
            </a:r>
            <a:r>
              <a:rPr lang="cs-CZ" sz="1600" b="1" dirty="0"/>
              <a:t>rozhoduje o doporučení žádostí k podpoře na základě alokace dané výzvy a výsledků věcného hodnocení</a:t>
            </a:r>
            <a:r>
              <a:rPr lang="cs-CZ" sz="1600" dirty="0"/>
              <a:t>. Nemá pravomoc měnit pořadí žádostí o podporu, které vyplývá </a:t>
            </a:r>
            <a:r>
              <a:rPr lang="cs-CZ" sz="1600" dirty="0" smtClean="0"/>
              <a:t>z </a:t>
            </a:r>
            <a:r>
              <a:rPr lang="cs-CZ" sz="1600" dirty="0"/>
              <a:t>počtu bodů získaného během věcného hodnocení</a:t>
            </a:r>
            <a:r>
              <a:rPr lang="cs-CZ" sz="1600" dirty="0" smtClean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030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/>
              <a:t>Hodnocení a výběr projektů (pravidla OPZ)</a:t>
            </a:r>
            <a:br>
              <a:rPr lang="cs-CZ" sz="2400" dirty="0"/>
            </a:br>
            <a:r>
              <a:rPr lang="cs-CZ" sz="2400" dirty="0" smtClean="0"/>
              <a:t>Opravné prostředky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47792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1600" dirty="0"/>
              <a:t>Žadatel je po provedení každé jednotlivé fáze hodnocení a výběru (tj. hodnocení přijatelnosti a formálních náležitostí, věcné hodnocení, výběrová komise) vyrozuměn o výsledku, kterého jeho žádost v dané fázi dosáhla (změna stavu projektu je patrná v IS KP14+). V případě neúspěšných žadatelů žadatel obdrží prostřednictvím </a:t>
            </a:r>
            <a:r>
              <a:rPr lang="cs-CZ" sz="1600" dirty="0" smtClean="0"/>
              <a:t>ISKP14</a:t>
            </a:r>
            <a:r>
              <a:rPr lang="cs-CZ" sz="1600" dirty="0"/>
              <a:t>+ oznámení, které kromě výsledku žádosti obsahuje také odůvodnění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a </a:t>
            </a:r>
            <a:r>
              <a:rPr lang="cs-CZ" sz="1600" dirty="0"/>
              <a:t>informaci o opravných prostředcích.  </a:t>
            </a:r>
            <a:endParaRPr lang="cs-CZ" sz="1600" dirty="0" smtClean="0"/>
          </a:p>
          <a:p>
            <a:pPr>
              <a:lnSpc>
                <a:spcPct val="100000"/>
              </a:lnSpc>
            </a:pPr>
            <a:r>
              <a:rPr lang="cs-CZ" sz="1600" dirty="0" smtClean="0"/>
              <a:t>Každý </a:t>
            </a:r>
            <a:r>
              <a:rPr lang="cs-CZ" sz="1600" dirty="0"/>
              <a:t>žadatel může podat </a:t>
            </a:r>
            <a:r>
              <a:rPr lang="cs-CZ" sz="1600" b="1" dirty="0"/>
              <a:t>žádost o přezkum </a:t>
            </a:r>
            <a:r>
              <a:rPr lang="cs-CZ" sz="1600" dirty="0"/>
              <a:t>rozhodnutí proti výsledku dané části procesu schvalování projektů, ve které neuspěl, a to nejpozději do 14 kalendářních dní ode dne doručení oznámení o výsledku. Žadatel může podat pouze jednu žádost o přezkum rozhodnutí v každé části schvalovacího procesu. </a:t>
            </a:r>
            <a:endParaRPr lang="cs-CZ" sz="1600" dirty="0" smtClean="0"/>
          </a:p>
          <a:p>
            <a:pPr>
              <a:lnSpc>
                <a:spcPct val="100000"/>
              </a:lnSpc>
            </a:pPr>
            <a:r>
              <a:rPr lang="cs-CZ" sz="1600" b="1" dirty="0"/>
              <a:t>Do žádosti je nutné uvádět pouze objektivní nesoulad mezi zdůvodněním rozhodnutí o vyřazení žádosti a obsahem žádosti jako takové, a to vždy konkrétně. </a:t>
            </a:r>
            <a:r>
              <a:rPr lang="cs-CZ" sz="1600" dirty="0"/>
              <a:t>Na dodatečné informace, které nebyly uvedeny v žádosti o podporu nebo jejích přílohách, nebude brán zřetel. </a:t>
            </a:r>
            <a:endParaRPr lang="cs-CZ" sz="1600" dirty="0" smtClean="0"/>
          </a:p>
          <a:p>
            <a:pPr>
              <a:lnSpc>
                <a:spcPct val="100000"/>
              </a:lnSpc>
            </a:pPr>
            <a:r>
              <a:rPr lang="cs-CZ" sz="1600" dirty="0"/>
              <a:t>Lhůta pro vyřízení žádosti o přezkum rozhodnutí je stanovena na </a:t>
            </a:r>
            <a:r>
              <a:rPr lang="cs-CZ" sz="1600" b="1" dirty="0"/>
              <a:t>30 kalendářních dnů </a:t>
            </a:r>
            <a:r>
              <a:rPr lang="cs-CZ" sz="1600" dirty="0"/>
              <a:t>ode dne doručení této žádosti. U složitějších případů může být lhůta prodloužena na 60 kalendářních dnů.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341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Kde hledat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1400" dirty="0" smtClean="0"/>
          </a:p>
          <a:p>
            <a:pPr algn="just"/>
            <a:r>
              <a:rPr lang="cs-CZ" sz="1600" dirty="0" smtClean="0"/>
              <a:t>Webový </a:t>
            </a:r>
            <a:r>
              <a:rPr lang="cs-CZ" sz="1600" dirty="0"/>
              <a:t>portál ESF v ČR </a:t>
            </a:r>
            <a:r>
              <a:rPr lang="cs-CZ" sz="1600" dirty="0">
                <a:hlinkClick r:id="rId3"/>
              </a:rPr>
              <a:t>www.esfcr.cz</a:t>
            </a:r>
            <a:r>
              <a:rPr lang="cs-CZ" sz="1600" dirty="0"/>
              <a:t> </a:t>
            </a:r>
          </a:p>
          <a:p>
            <a:r>
              <a:rPr lang="cs-CZ" sz="1600" dirty="0" smtClean="0"/>
              <a:t>Odkazy na příručky a další dokumenty ve výzvě: </a:t>
            </a:r>
            <a:r>
              <a:rPr lang="cs-CZ" sz="1600" dirty="0" smtClean="0">
                <a:hlinkClick r:id="rId4"/>
              </a:rPr>
              <a:t>www.trass.cz</a:t>
            </a:r>
            <a:r>
              <a:rPr lang="cs-CZ" sz="1600" dirty="0" smtClean="0"/>
              <a:t>, </a:t>
            </a:r>
            <a:r>
              <a:rPr lang="cs-CZ" sz="1600" u="sng" dirty="0">
                <a:hlinkClick r:id="rId5"/>
              </a:rPr>
              <a:t>http://www.mpsv.cz/cs/19953 </a:t>
            </a:r>
            <a:endParaRPr lang="cs-CZ" sz="1600" u="sng" dirty="0" smtClean="0"/>
          </a:p>
          <a:p>
            <a:r>
              <a:rPr lang="cs-CZ" sz="1600" dirty="0" smtClean="0"/>
              <a:t>ESF Fórum – klub výzvy č. 37: </a:t>
            </a:r>
            <a:r>
              <a:rPr lang="cs-CZ" sz="1600" u="sng" dirty="0" smtClean="0">
                <a:hlinkClick r:id="rId6"/>
              </a:rPr>
              <a:t>https</a:t>
            </a:r>
            <a:r>
              <a:rPr lang="cs-CZ" sz="1600" u="sng" dirty="0">
                <a:hlinkClick r:id="rId6"/>
              </a:rPr>
              <a:t>://forum.esfcr.cz/node/108/vyzva-c-03_15_037-podpora-procesu-transformace-pob</a:t>
            </a:r>
            <a:r>
              <a:rPr lang="cs-CZ" sz="1600" u="sng" dirty="0" smtClean="0">
                <a:hlinkClick r:id="rId6"/>
              </a:rPr>
              <a:t>/</a:t>
            </a:r>
            <a:endParaRPr lang="cs-CZ" sz="1600" u="sng" dirty="0"/>
          </a:p>
          <a:p>
            <a:pPr algn="just">
              <a:lnSpc>
                <a:spcPct val="100000"/>
              </a:lnSpc>
            </a:pPr>
            <a:r>
              <a:rPr lang="cs-CZ" sz="1600" dirty="0" smtClean="0"/>
              <a:t>Obecná </a:t>
            </a:r>
            <a:r>
              <a:rPr lang="cs-CZ" sz="1600" dirty="0"/>
              <a:t>část pravidel pro žadatele a příjemce v rámci Operačního programu </a:t>
            </a:r>
            <a:r>
              <a:rPr lang="cs-CZ" sz="1600" dirty="0" smtClean="0"/>
              <a:t>Zaměstnanost, Specifické </a:t>
            </a:r>
            <a:r>
              <a:rPr lang="cs-CZ" sz="1600" dirty="0"/>
              <a:t>části pravidel pro žadatele a příjemce v rámci OPZ pro projekty se skutečně vzniklými výdaji a případně také s nepřímými </a:t>
            </a:r>
            <a:r>
              <a:rPr lang="cs-CZ" sz="1600" dirty="0" smtClean="0"/>
              <a:t>náklady</a:t>
            </a:r>
            <a:r>
              <a:rPr lang="cs-CZ" sz="1600" dirty="0"/>
              <a:t>: </a:t>
            </a:r>
            <a:r>
              <a:rPr lang="cs-CZ" sz="1600" dirty="0" smtClean="0">
                <a:hlinkClick r:id="rId7"/>
              </a:rPr>
              <a:t>http</a:t>
            </a:r>
            <a:r>
              <a:rPr lang="cs-CZ" sz="1600" dirty="0">
                <a:hlinkClick r:id="rId7"/>
              </a:rPr>
              <a:t>://</a:t>
            </a:r>
            <a:r>
              <a:rPr lang="cs-CZ" sz="1600" dirty="0" smtClean="0">
                <a:hlinkClick r:id="rId7"/>
              </a:rPr>
              <a:t>www.esfcr.cz/pravidla-pro-zadatele-a-prijemce</a:t>
            </a:r>
            <a:r>
              <a:rPr lang="cs-CZ" sz="1600" dirty="0" smtClean="0"/>
              <a:t> </a:t>
            </a:r>
            <a:endParaRPr lang="cs-CZ" sz="16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378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 smtClean="0"/>
              <a:t>Zakázky</a:t>
            </a:r>
            <a:br>
              <a:rPr lang="cs-CZ" sz="1800" dirty="0" smtClean="0"/>
            </a:br>
            <a:r>
              <a:rPr lang="cs-CZ" sz="1800" dirty="0" smtClean="0"/>
              <a:t>Kategorie pro zadávání – LIMITY STANOVENY MMR</a:t>
            </a:r>
            <a:endParaRPr lang="cs-CZ" sz="1800" dirty="0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690891861"/>
              </p:ext>
            </p:extLst>
          </p:nvPr>
        </p:nvGraphicFramePr>
        <p:xfrm>
          <a:off x="323528" y="1268760"/>
          <a:ext cx="8568950" cy="5181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1442708">
                <a:tc>
                  <a:txBody>
                    <a:bodyPr/>
                    <a:lstStyle/>
                    <a:p>
                      <a:r>
                        <a:rPr lang="cs-CZ" dirty="0" smtClean="0"/>
                        <a:t>Méně než </a:t>
                      </a:r>
                      <a:r>
                        <a:rPr lang="cs-CZ" baseline="0" dirty="0" smtClean="0"/>
                        <a:t> 400 / 500 tis. Kč bez DPH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Od </a:t>
                      </a:r>
                      <a:r>
                        <a:rPr lang="cs-CZ" baseline="0" dirty="0" smtClean="0"/>
                        <a:t>400 / 500 tis. Kč bez DPH a méně než 2 / 6 mil. Kč bez DPH</a:t>
                      </a:r>
                      <a:endParaRPr lang="cs-CZ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 režimu zákona o veřejných zakázkách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Mimo režim zákona od</a:t>
                      </a:r>
                      <a:r>
                        <a:rPr lang="cs-CZ" baseline="0" dirty="0" smtClean="0"/>
                        <a:t> 2 / 6 mil. Kč bez DPH</a:t>
                      </a:r>
                      <a:endParaRPr lang="cs-CZ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Prostřednictvím</a:t>
                      </a:r>
                      <a:r>
                        <a:rPr lang="cs-CZ" baseline="0" dirty="0" smtClean="0"/>
                        <a:t> e-tržiště</a:t>
                      </a:r>
                      <a:endParaRPr lang="cs-CZ" dirty="0" smtClean="0"/>
                    </a:p>
                  </a:txBody>
                  <a:tcPr/>
                </a:tc>
              </a:tr>
              <a:tr h="36668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Neprovádí</a:t>
                      </a:r>
                      <a:r>
                        <a:rPr lang="cs-CZ" sz="1700" baseline="0" dirty="0" smtClean="0"/>
                        <a:t> se výběrové / zadávací  řízení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7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Rozhodnutí</a:t>
                      </a:r>
                      <a:r>
                        <a:rPr lang="cs-CZ" sz="1700" baseline="0" dirty="0" smtClean="0"/>
                        <a:t> o dodavateli vychází z dříve získaných info o situaci na trhu (resp. cenách) nebo průzkumu trhu</a:t>
                      </a:r>
                      <a:endParaRPr lang="cs-CZ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aseline="0" dirty="0" smtClean="0"/>
                        <a:t>Výběr dodavatele navazuje na výběrové / zadávací řízení</a:t>
                      </a:r>
                    </a:p>
                    <a:p>
                      <a:endParaRPr lang="cs-CZ" sz="1700" dirty="0" smtClean="0"/>
                    </a:p>
                    <a:p>
                      <a:r>
                        <a:rPr lang="cs-CZ" sz="1700" dirty="0" smtClean="0"/>
                        <a:t>Povinné zveřejnění výzvy k</a:t>
                      </a:r>
                      <a:r>
                        <a:rPr lang="cs-CZ" sz="1700" baseline="0" dirty="0" smtClean="0"/>
                        <a:t> podání nabídek na webu OPZ (min. 10 dní)</a:t>
                      </a:r>
                    </a:p>
                    <a:p>
                      <a:endParaRPr lang="cs-CZ" sz="1700" baseline="0" dirty="0" smtClean="0"/>
                    </a:p>
                    <a:p>
                      <a:endParaRPr lang="cs-CZ" sz="17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aseline="0" dirty="0" smtClean="0"/>
                        <a:t>Výběr dodavatele navazuje na zadávací řízení uskutečněné dle pravidel stanovených právními předpisy</a:t>
                      </a:r>
                    </a:p>
                    <a:p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aseline="0" dirty="0" smtClean="0"/>
                        <a:t>Výběr dodavatele navazuje na výběrové / zadávací řízení</a:t>
                      </a:r>
                    </a:p>
                    <a:p>
                      <a:endParaRPr lang="cs-CZ" sz="1700" dirty="0" smtClean="0"/>
                    </a:p>
                    <a:p>
                      <a:r>
                        <a:rPr lang="cs-CZ" sz="1700" dirty="0" smtClean="0"/>
                        <a:t>Povinné zveřejnění výzvy k </a:t>
                      </a:r>
                      <a:r>
                        <a:rPr lang="cs-CZ" sz="1700" baseline="0" dirty="0" smtClean="0"/>
                        <a:t>podání nabídek na webu OPZ (min. 15 dní)</a:t>
                      </a:r>
                    </a:p>
                    <a:p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Výběr</a:t>
                      </a:r>
                      <a:r>
                        <a:rPr lang="cs-CZ" sz="1700" baseline="0" dirty="0" smtClean="0"/>
                        <a:t> dodavatele uskutečněný prostřednictvím e-tržiště a v souladu s pravidly pro e-tržiště je plnohodnotnou náhradou za výběrové / zadávací řízení dle pravidel OPZ</a:t>
                      </a:r>
                      <a:endParaRPr lang="cs-CZ" sz="17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04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Základní Porovnání OPZ a OP LZZ I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472608"/>
          </a:xfrm>
        </p:spPr>
        <p:txBody>
          <a:bodyPr/>
          <a:lstStyle/>
          <a:p>
            <a:r>
              <a:rPr lang="cs-CZ" sz="1800" dirty="0" smtClean="0"/>
              <a:t>Základní kategorie – přímé zadání</a:t>
            </a:r>
          </a:p>
          <a:p>
            <a:pPr lvl="1">
              <a:spcAft>
                <a:spcPts val="100"/>
              </a:spcAft>
            </a:pPr>
            <a:r>
              <a:rPr lang="cs-CZ" sz="1800" dirty="0" smtClean="0"/>
              <a:t>OPZ: 400 / 500 tis. Kč; do této částky postačuje účetní doklad</a:t>
            </a:r>
          </a:p>
          <a:p>
            <a:pPr lvl="1">
              <a:spcAft>
                <a:spcPts val="100"/>
              </a:spcAft>
            </a:pPr>
            <a:r>
              <a:rPr lang="cs-CZ" sz="1800" dirty="0" smtClean="0"/>
              <a:t>OP LZZ: 500 tis. Kč; do 200 tis. Kč postačuje účetní doklad,</a:t>
            </a:r>
            <a:br>
              <a:rPr lang="cs-CZ" sz="1800" dirty="0" smtClean="0"/>
            </a:br>
            <a:r>
              <a:rPr lang="cs-CZ" sz="1800" dirty="0" smtClean="0"/>
              <a:t>na vyšší částku nutná objednávka/smlouva</a:t>
            </a:r>
          </a:p>
          <a:p>
            <a:r>
              <a:rPr lang="cs-CZ" sz="1800" dirty="0"/>
              <a:t>Oslovování dodavatelů</a:t>
            </a:r>
          </a:p>
          <a:p>
            <a:pPr lvl="1">
              <a:spcAft>
                <a:spcPts val="100"/>
              </a:spcAft>
            </a:pPr>
            <a:r>
              <a:rPr lang="cs-CZ" sz="1800" dirty="0"/>
              <a:t>OPZ: Vyžadováno pouze zveřejnění, není třeba povinně i oslovovat</a:t>
            </a:r>
          </a:p>
          <a:p>
            <a:pPr lvl="1">
              <a:spcAft>
                <a:spcPts val="100"/>
              </a:spcAft>
            </a:pPr>
            <a:r>
              <a:rPr lang="cs-CZ" sz="1800" dirty="0"/>
              <a:t>OP LZZ: Pro některé kategorie povinnost oslovovat (např. 5 dodavatelů</a:t>
            </a:r>
            <a:r>
              <a:rPr lang="cs-CZ" sz="1800" dirty="0" smtClean="0"/>
              <a:t>),</a:t>
            </a:r>
            <a:br>
              <a:rPr lang="cs-CZ" sz="1800" dirty="0" smtClean="0"/>
            </a:br>
            <a:r>
              <a:rPr lang="cs-CZ" sz="1800" dirty="0" smtClean="0"/>
              <a:t>jinde </a:t>
            </a:r>
            <a:r>
              <a:rPr lang="cs-CZ" sz="1800" dirty="0"/>
              <a:t>oslovovat doporučeno</a:t>
            </a:r>
          </a:p>
          <a:p>
            <a:r>
              <a:rPr lang="cs-CZ" sz="1800" dirty="0"/>
              <a:t>Předpokládaná hodnota ve výzvě k podání nabídek</a:t>
            </a:r>
          </a:p>
          <a:p>
            <a:pPr lvl="1">
              <a:spcAft>
                <a:spcPts val="100"/>
              </a:spcAft>
            </a:pPr>
            <a:r>
              <a:rPr lang="cs-CZ" sz="1800" dirty="0"/>
              <a:t>OPZ: Nepovinný údaj</a:t>
            </a:r>
          </a:p>
          <a:p>
            <a:pPr lvl="1">
              <a:spcAft>
                <a:spcPts val="100"/>
              </a:spcAft>
            </a:pPr>
            <a:r>
              <a:rPr lang="cs-CZ" sz="1800" dirty="0"/>
              <a:t>OP LZZ: Povinný údaj </a:t>
            </a:r>
          </a:p>
          <a:p>
            <a:r>
              <a:rPr lang="cs-CZ" sz="1800" dirty="0"/>
              <a:t>Kvalifikační předpoklady</a:t>
            </a:r>
          </a:p>
          <a:p>
            <a:pPr lvl="1">
              <a:spcAft>
                <a:spcPts val="100"/>
              </a:spcAft>
            </a:pPr>
            <a:r>
              <a:rPr lang="cs-CZ" sz="1800" dirty="0"/>
              <a:t>OPZ: Nevyžaduje se výpis z obchodního rejstříku</a:t>
            </a:r>
          </a:p>
          <a:p>
            <a:pPr lvl="1">
              <a:spcAft>
                <a:spcPts val="100"/>
              </a:spcAft>
            </a:pPr>
            <a:r>
              <a:rPr lang="cs-CZ" sz="1800" dirty="0"/>
              <a:t>OP LZZ: Povinně výpis z obchodního rejstříku 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455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/>
              <a:t>Základní Porovnání OPZ a OP LZZ II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712968" cy="5544616"/>
          </a:xfrm>
        </p:spPr>
        <p:txBody>
          <a:bodyPr/>
          <a:lstStyle/>
          <a:p>
            <a:r>
              <a:rPr lang="cs-CZ" sz="1800" dirty="0" smtClean="0"/>
              <a:t>Hodnotící komise</a:t>
            </a:r>
          </a:p>
          <a:p>
            <a:pPr lvl="1"/>
            <a:r>
              <a:rPr lang="cs-CZ" sz="1800" dirty="0"/>
              <a:t>OPZ: Není povinnost mít náhradníka</a:t>
            </a:r>
          </a:p>
          <a:p>
            <a:pPr lvl="1"/>
            <a:r>
              <a:rPr lang="cs-CZ" sz="1800" dirty="0" smtClean="0"/>
              <a:t>OP LZZ: Povinně min. 1 náhradník</a:t>
            </a:r>
          </a:p>
          <a:p>
            <a:r>
              <a:rPr lang="cs-CZ" sz="1800" dirty="0"/>
              <a:t>Zakázky mimo režim zákona nad částku pro podlimitní/nadlimitní zakázky</a:t>
            </a:r>
          </a:p>
          <a:p>
            <a:pPr lvl="1"/>
            <a:r>
              <a:rPr lang="cs-CZ" sz="1800" dirty="0"/>
              <a:t>OPZ: Lhůta pro podávání nabídek je pouze jedna (min. 15 dní)</a:t>
            </a:r>
          </a:p>
          <a:p>
            <a:pPr lvl="1"/>
            <a:r>
              <a:rPr lang="cs-CZ" sz="1800" dirty="0"/>
              <a:t>OP LZZ: Podle předpokládané hodnoty 2 různé minimální lhůty</a:t>
            </a:r>
          </a:p>
          <a:p>
            <a:r>
              <a:rPr lang="cs-CZ" sz="1800" dirty="0" smtClean="0"/>
              <a:t>Specifika </a:t>
            </a:r>
            <a:r>
              <a:rPr lang="cs-CZ" sz="1800" dirty="0"/>
              <a:t>zakázek na stavební práce</a:t>
            </a:r>
          </a:p>
          <a:p>
            <a:pPr lvl="1"/>
            <a:r>
              <a:rPr lang="cs-CZ" sz="1800" dirty="0"/>
              <a:t>OPZ: pro zakázky na stavební práce limity vyšší než na ostatní zakázky; minimální rozsah obchodních podmínek v případě veřejných zakázek na stavební práce</a:t>
            </a:r>
          </a:p>
          <a:p>
            <a:pPr lvl="1"/>
            <a:r>
              <a:rPr lang="cs-CZ" sz="1800" dirty="0"/>
              <a:t>OP LZZ: shodné limity pro zakázky mimo režim zákona bez ohledu na druh zakázky</a:t>
            </a:r>
          </a:p>
          <a:p>
            <a:pPr lvl="1"/>
            <a:endParaRPr lang="cs-CZ" dirty="0" smtClean="0"/>
          </a:p>
          <a:p>
            <a:pPr marL="414000" lvl="1" indent="0">
              <a:buNone/>
            </a:pPr>
            <a:endParaRPr lang="cs-CZ" dirty="0" smtClean="0"/>
          </a:p>
          <a:p>
            <a:pPr lvl="1"/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404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Ex ante kontrola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2160240"/>
          </a:xfrm>
        </p:spPr>
        <p:txBody>
          <a:bodyPr/>
          <a:lstStyle/>
          <a:p>
            <a:r>
              <a:rPr lang="cs-CZ" dirty="0" smtClean="0"/>
              <a:t>Ex ante kontrola</a:t>
            </a:r>
          </a:p>
          <a:p>
            <a:pPr lvl="1"/>
            <a:r>
              <a:rPr lang="cs-CZ" dirty="0"/>
              <a:t>OP LZZ: pouze nadlimitní zadávací </a:t>
            </a:r>
            <a:r>
              <a:rPr lang="cs-CZ" dirty="0" smtClean="0"/>
              <a:t>řízení před podpisem smlouvy</a:t>
            </a:r>
            <a:endParaRPr lang="cs-CZ" dirty="0"/>
          </a:p>
          <a:p>
            <a:pPr lvl="1" fontAlgn="base" hangingPunct="0"/>
            <a:r>
              <a:rPr lang="cs-CZ" dirty="0"/>
              <a:t>OPZ: </a:t>
            </a:r>
            <a:r>
              <a:rPr lang="cs-CZ" dirty="0" smtClean="0"/>
              <a:t>všechny zakázky od 400 / 500 tis. Kč a) před </a:t>
            </a:r>
            <a:r>
              <a:rPr lang="cs-CZ" dirty="0"/>
              <a:t>vyhlášením zadávacího </a:t>
            </a:r>
            <a:r>
              <a:rPr lang="cs-CZ" dirty="0" smtClean="0"/>
              <a:t>řízení, b) před </a:t>
            </a:r>
            <a:r>
              <a:rPr lang="cs-CZ" dirty="0"/>
              <a:t>podpisem </a:t>
            </a:r>
            <a:r>
              <a:rPr lang="cs-CZ" dirty="0" smtClean="0"/>
              <a:t>smlouvy, c) před </a:t>
            </a:r>
            <a:r>
              <a:rPr lang="cs-CZ" dirty="0"/>
              <a:t>podpisem </a:t>
            </a:r>
            <a:r>
              <a:rPr lang="cs-CZ" dirty="0" smtClean="0"/>
              <a:t>dodatku</a:t>
            </a:r>
          </a:p>
          <a:p>
            <a:pPr lvl="1" fontAlgn="base" hangingPunct="0"/>
            <a:r>
              <a:rPr lang="cs-CZ" dirty="0" smtClean="0"/>
              <a:t>Lhůty pro ex ante kontroly: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47</a:t>
            </a:fld>
            <a:endParaRPr lang="cs-CZ" dirty="0"/>
          </a:p>
        </p:txBody>
      </p:sp>
      <p:graphicFrame>
        <p:nvGraphicFramePr>
          <p:cNvPr id="5" name="Zástupný symbol pro obsah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235357"/>
              </p:ext>
            </p:extLst>
          </p:nvPr>
        </p:nvGraphicFramePr>
        <p:xfrm>
          <a:off x="467544" y="3501008"/>
          <a:ext cx="8280920" cy="2834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83971"/>
                <a:gridCol w="2271757"/>
                <a:gridCol w="2125192"/>
              </a:tblGrid>
              <a:tr h="370840">
                <a:tc>
                  <a:txBody>
                    <a:bodyPr/>
                    <a:lstStyle/>
                    <a:p>
                      <a:r>
                        <a:rPr lang="cs-CZ" i="0" dirty="0" smtClean="0"/>
                        <a:t>Typ zakázky / </a:t>
                      </a:r>
                    </a:p>
                    <a:p>
                      <a:r>
                        <a:rPr lang="cs-CZ" i="0" dirty="0" smtClean="0"/>
                        <a:t>specifikace</a:t>
                      </a:r>
                      <a:r>
                        <a:rPr lang="cs-CZ" i="0" baseline="0" dirty="0" smtClean="0"/>
                        <a:t> kontroly</a:t>
                      </a:r>
                      <a:endParaRPr lang="cs-CZ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Mimo režim zákona či přes e-tržiště</a:t>
                      </a:r>
                      <a:endParaRPr lang="cs-CZ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 režimu zákona</a:t>
                      </a:r>
                      <a:endParaRPr lang="cs-CZ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Kontrola před vyhlášením zadávacího řízení</a:t>
                      </a:r>
                      <a:endParaRPr lang="cs-CZ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pracovních dní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 pracovních </a:t>
                      </a:r>
                      <a:r>
                        <a:rPr lang="cs-CZ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dní (bude 30)</a:t>
                      </a:r>
                      <a:endParaRPr lang="cs-CZ" sz="180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Kontrola před podpisem smlouvy s vybraným dodavatelem</a:t>
                      </a:r>
                      <a:endParaRPr lang="cs-CZ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pracovních dní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 pracovních </a:t>
                      </a:r>
                      <a:r>
                        <a:rPr lang="cs-CZ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dní (bude 30)</a:t>
                      </a:r>
                      <a:endParaRPr lang="cs-CZ" sz="180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Kontrola před podpisem dodatku ke smlouvě s dodavatelem</a:t>
                      </a:r>
                      <a:endParaRPr lang="cs-CZ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pracovních dní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3619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pracovních dní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1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KONTAKTY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cs-CZ" sz="1600" dirty="0" smtClean="0"/>
              <a:t>Mgr</a:t>
            </a:r>
            <a:r>
              <a:rPr lang="cs-CZ" sz="1600" dirty="0"/>
              <a:t>. Tereza Zahálková, </a:t>
            </a:r>
            <a:r>
              <a:rPr lang="cs-CZ" sz="1600" dirty="0">
                <a:hlinkClick r:id="rId3"/>
              </a:rPr>
              <a:t>tereza.zahalkova@mpsv.cz</a:t>
            </a:r>
            <a:r>
              <a:rPr lang="cs-CZ" sz="1600" dirty="0"/>
              <a:t>, 221 923 </a:t>
            </a:r>
            <a:r>
              <a:rPr lang="cs-CZ" sz="1600" dirty="0" smtClean="0"/>
              <a:t>899</a:t>
            </a:r>
          </a:p>
          <a:p>
            <a:pPr lvl="0" algn="just"/>
            <a:r>
              <a:rPr lang="cs-CZ" sz="1600" dirty="0" smtClean="0"/>
              <a:t>Mgr. Miroslava Kováčová, </a:t>
            </a:r>
            <a:r>
              <a:rPr lang="cs-CZ" sz="1600" dirty="0" smtClean="0">
                <a:hlinkClick r:id="rId4"/>
              </a:rPr>
              <a:t>miroslava.kovacova@mpsv.cz</a:t>
            </a:r>
            <a:r>
              <a:rPr lang="cs-CZ" sz="1600" dirty="0" smtClean="0"/>
              <a:t>, 221 922 897</a:t>
            </a:r>
          </a:p>
          <a:p>
            <a:pPr lvl="0" algn="just"/>
            <a:r>
              <a:rPr lang="cs-CZ" sz="1600" dirty="0" smtClean="0"/>
              <a:t>Ing. Gabriela Botosová, </a:t>
            </a:r>
            <a:r>
              <a:rPr lang="cs-CZ" sz="1600" dirty="0" smtClean="0">
                <a:hlinkClick r:id="rId5"/>
              </a:rPr>
              <a:t>gabriela.botosova@mpsv.cz</a:t>
            </a:r>
            <a:r>
              <a:rPr lang="cs-CZ" sz="1600" dirty="0" smtClean="0"/>
              <a:t>, (finanční otázky)</a:t>
            </a:r>
            <a:endParaRPr lang="cs-CZ" sz="16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421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49</a:t>
            </a:fld>
            <a:endParaRPr lang="cs-CZ" dirty="0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cs-CZ" sz="3200" cap="none" dirty="0"/>
              <a:t>Děkujeme za pozornost </a:t>
            </a:r>
            <a:br>
              <a:rPr lang="cs-CZ" sz="3200" cap="none" dirty="0"/>
            </a:br>
            <a:r>
              <a:rPr lang="cs-CZ" sz="3200" cap="none" dirty="0"/>
              <a:t>a těšíme se na spolupráci. </a:t>
            </a:r>
            <a:br>
              <a:rPr lang="cs-CZ" sz="3200" cap="none" dirty="0"/>
            </a:br>
            <a:endParaRPr lang="cs-CZ" sz="3200" cap="none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endParaRPr lang="cs-CZ" dirty="0"/>
          </a:p>
          <a:p>
            <a:pPr marL="0" indent="0" algn="ctr">
              <a:lnSpc>
                <a:spcPct val="150000"/>
              </a:lnSpc>
              <a:buNone/>
            </a:pPr>
            <a:endParaRPr lang="cs-CZ" sz="3200" b="1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obrázek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Zástupný symbol pro obrázek 9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Zástupný symbol pro obrázek 10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1690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sz="2400" dirty="0" smtClean="0"/>
              <a:t>Časové </a:t>
            </a:r>
            <a:r>
              <a:rPr lang="cs-CZ" sz="2400" dirty="0"/>
              <a:t>nastavení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</a:t>
            </a:fld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204708"/>
              </p:ext>
            </p:extLst>
          </p:nvPr>
        </p:nvGraphicFramePr>
        <p:xfrm>
          <a:off x="1187624" y="1772816"/>
          <a:ext cx="6214110" cy="372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9250"/>
                <a:gridCol w="3324860"/>
              </a:tblGrid>
              <a:tr h="57606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Datum vyhlášení výzvy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20. října </a:t>
                      </a:r>
                      <a:r>
                        <a:rPr lang="cs-CZ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2015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7606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Datum zpřístupnění žádosti o podporu v monitorovacím systému MS2014+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1. </a:t>
                      </a:r>
                      <a:r>
                        <a:rPr lang="cs-CZ" sz="1400" b="1" dirty="0" smtClean="0">
                          <a:effectLst/>
                          <a:latin typeface="+mn-lt"/>
                        </a:rPr>
                        <a:t>listopadu </a:t>
                      </a:r>
                      <a:r>
                        <a:rPr lang="cs-CZ" sz="1400" b="1" dirty="0">
                          <a:effectLst/>
                          <a:latin typeface="+mn-lt"/>
                        </a:rPr>
                        <a:t>2015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Datum zahájení příjmu žádostí o podporu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1. </a:t>
                      </a:r>
                      <a:r>
                        <a:rPr lang="cs-CZ" sz="1400" b="1" dirty="0" smtClean="0">
                          <a:effectLst/>
                          <a:latin typeface="+mn-lt"/>
                        </a:rPr>
                        <a:t>listopadu </a:t>
                      </a:r>
                      <a:r>
                        <a:rPr lang="cs-CZ" sz="1400" b="1" dirty="0">
                          <a:effectLst/>
                          <a:latin typeface="+mn-lt"/>
                        </a:rPr>
                        <a:t>2015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7606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Datum ukončení příjmu žádostí o podporu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 smtClean="0">
                          <a:effectLst/>
                          <a:latin typeface="+mn-lt"/>
                        </a:rPr>
                        <a:t>31. prosince 2015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Maximální délka, na kterou je žadatel oprávněn projekt naplánovat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 smtClean="0">
                          <a:effectLst/>
                          <a:latin typeface="+mn-lt"/>
                        </a:rPr>
                        <a:t>2 roky pro projekty věcně zaměřené dle bodu A této výzvy</a:t>
                      </a:r>
                    </a:p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 smtClean="0">
                          <a:effectLst/>
                          <a:latin typeface="+mn-lt"/>
                        </a:rPr>
                        <a:t>3 roky pro projekty věcně zaměřené dle bodu B a C této výzvy</a:t>
                      </a: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Nejzazší datum pro ukončení fyzické realizace projektu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30. června </a:t>
                      </a:r>
                      <a:r>
                        <a:rPr lang="cs-CZ" sz="1400" b="1" dirty="0" smtClean="0">
                          <a:effectLst/>
                          <a:latin typeface="+mn-lt"/>
                        </a:rPr>
                        <a:t>2020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2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Alokace výzvy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cs-CZ" dirty="0" smtClean="0"/>
          </a:p>
          <a:p>
            <a:r>
              <a:rPr lang="cs-CZ" sz="2000" dirty="0" smtClean="0"/>
              <a:t>Finanční </a:t>
            </a:r>
            <a:r>
              <a:rPr lang="cs-CZ" sz="2000" dirty="0"/>
              <a:t>alokace výzvy (rozhodná pro výběr </a:t>
            </a:r>
            <a:r>
              <a:rPr lang="cs-CZ" sz="2000" dirty="0" smtClean="0"/>
              <a:t>projektů</a:t>
            </a:r>
            <a:br>
              <a:rPr lang="cs-CZ" sz="2000" dirty="0" smtClean="0"/>
            </a:br>
            <a:r>
              <a:rPr lang="cs-CZ" sz="2000" dirty="0" smtClean="0"/>
              <a:t>k </a:t>
            </a:r>
            <a:r>
              <a:rPr lang="cs-CZ" sz="2000" dirty="0"/>
              <a:t>financování</a:t>
            </a:r>
            <a:r>
              <a:rPr lang="cs-CZ" sz="2000" dirty="0" smtClean="0"/>
              <a:t>):</a:t>
            </a:r>
            <a:br>
              <a:rPr lang="cs-CZ" sz="2000" dirty="0" smtClean="0"/>
            </a:br>
            <a:r>
              <a:rPr lang="cs-CZ" sz="2000" b="1" dirty="0" smtClean="0"/>
              <a:t>100</a:t>
            </a:r>
            <a:r>
              <a:rPr lang="cs-CZ" sz="2000" b="1" dirty="0"/>
              <a:t> 000 </a:t>
            </a:r>
            <a:r>
              <a:rPr lang="cs-CZ" sz="2000" b="1" dirty="0" smtClean="0"/>
              <a:t>000</a:t>
            </a:r>
            <a:r>
              <a:rPr lang="cs-CZ" sz="2000" b="1" dirty="0"/>
              <a:t> </a:t>
            </a:r>
            <a:r>
              <a:rPr lang="cs-CZ" sz="2000" b="1" dirty="0" smtClean="0"/>
              <a:t>CZK </a:t>
            </a:r>
            <a:r>
              <a:rPr lang="cs-CZ" sz="2000" dirty="0" smtClean="0"/>
              <a:t>– včetně vlastních zdrojů žadatelů</a:t>
            </a:r>
            <a:endParaRPr lang="cs-CZ" sz="2000" dirty="0"/>
          </a:p>
          <a:p>
            <a:pPr lvl="0" algn="just"/>
            <a:endParaRPr lang="cs-CZ" sz="2000" dirty="0"/>
          </a:p>
          <a:p>
            <a:pPr lvl="0"/>
            <a:r>
              <a:rPr lang="cs-CZ" sz="2000" dirty="0"/>
              <a:t>Finanční alokace výzvy (</a:t>
            </a:r>
            <a:r>
              <a:rPr lang="cs-CZ" sz="2000" dirty="0" smtClean="0"/>
              <a:t>podpora z EU a státního rozpočtu):</a:t>
            </a:r>
            <a:br>
              <a:rPr lang="cs-CZ" sz="2000" dirty="0" smtClean="0"/>
            </a:br>
            <a:r>
              <a:rPr lang="cs-CZ" sz="2000" b="1" dirty="0" smtClean="0"/>
              <a:t>95 000 </a:t>
            </a:r>
            <a:r>
              <a:rPr lang="cs-CZ" sz="2000" b="1" dirty="0"/>
              <a:t>000 </a:t>
            </a:r>
            <a:r>
              <a:rPr lang="cs-CZ" sz="2000" b="1" dirty="0" smtClean="0"/>
              <a:t>CZK </a:t>
            </a:r>
            <a:r>
              <a:rPr lang="cs-CZ" sz="2000" dirty="0" smtClean="0"/>
              <a:t>- odhad</a:t>
            </a:r>
            <a:endParaRPr lang="cs-CZ" sz="20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933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sz="2400" dirty="0" smtClean="0"/>
              <a:t>Oprávnění žadatelé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800" b="1" dirty="0" smtClean="0"/>
              <a:t>OBECNÉ </a:t>
            </a:r>
            <a:r>
              <a:rPr lang="cs-CZ" sz="1800" b="1" dirty="0"/>
              <a:t>VYMEZENÍ </a:t>
            </a:r>
            <a:r>
              <a:rPr lang="cs-CZ" sz="1800" b="1" dirty="0" smtClean="0"/>
              <a:t>dle pravidel OPZ</a:t>
            </a:r>
            <a:endParaRPr lang="cs-CZ" sz="1800" dirty="0" smtClean="0"/>
          </a:p>
          <a:p>
            <a:pPr algn="just">
              <a:lnSpc>
                <a:spcPct val="100000"/>
              </a:lnSpc>
            </a:pPr>
            <a:r>
              <a:rPr lang="cs-CZ" sz="1800" dirty="0" smtClean="0"/>
              <a:t>osoba </a:t>
            </a:r>
            <a:r>
              <a:rPr lang="cs-CZ" sz="1800" dirty="0"/>
              <a:t>(právnická nebo fyzická), která je </a:t>
            </a:r>
            <a:r>
              <a:rPr lang="cs-CZ" sz="1800" b="1" dirty="0"/>
              <a:t>registrovaným subjektem v ČR</a:t>
            </a:r>
            <a:r>
              <a:rPr lang="cs-CZ" sz="1800" dirty="0"/>
              <a:t>, tj. osoba, která má vlastní identifikační číslo (tzv. IČO někdy také IČ); </a:t>
            </a:r>
          </a:p>
          <a:p>
            <a:pPr lvl="0" algn="just">
              <a:lnSpc>
                <a:spcPct val="100000"/>
              </a:lnSpc>
            </a:pPr>
            <a:r>
              <a:rPr lang="cs-CZ" sz="1800" dirty="0"/>
              <a:t>osoba, která má </a:t>
            </a:r>
            <a:r>
              <a:rPr lang="cs-CZ" sz="1800" b="1" dirty="0"/>
              <a:t>aktivní datovou schránku</a:t>
            </a:r>
            <a:r>
              <a:rPr lang="cs-CZ" sz="1800" dirty="0"/>
              <a:t>; </a:t>
            </a:r>
          </a:p>
          <a:p>
            <a:pPr lvl="0" algn="just">
              <a:lnSpc>
                <a:spcPct val="100000"/>
              </a:lnSpc>
            </a:pPr>
            <a:r>
              <a:rPr lang="cs-CZ" sz="1800" dirty="0"/>
              <a:t>osoba, která </a:t>
            </a:r>
            <a:r>
              <a:rPr lang="cs-CZ" sz="1800" b="1" dirty="0"/>
              <a:t>nepatří mezi subjekty, které se nemohou výzvy účastnit </a:t>
            </a:r>
            <a:r>
              <a:rPr lang="cs-CZ" sz="1800" dirty="0"/>
              <a:t>z důvodů insolvence, pokut, </a:t>
            </a:r>
            <a:r>
              <a:rPr lang="cs-CZ" sz="1800" dirty="0" smtClean="0"/>
              <a:t>dluhu, likvidace, daňových nedoplatků, nedoplatků na pojistném, penále na pojištění a jiné (inkasní příkaz, pokuta za umožnění výkonu nelegální práce) …</a:t>
            </a:r>
            <a:endParaRPr lang="cs-CZ" sz="18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800" b="1" dirty="0" smtClean="0"/>
              <a:t>KONKRÉTNÍ VYMEZENÍ PRO VÝZVU Č. 37</a:t>
            </a:r>
            <a:endParaRPr lang="cs-CZ" sz="1800" b="1" dirty="0"/>
          </a:p>
          <a:p>
            <a:pPr algn="just">
              <a:lnSpc>
                <a:spcPct val="100000"/>
              </a:lnSpc>
            </a:pPr>
            <a:r>
              <a:rPr lang="cs-CZ" sz="1800" b="1" dirty="0"/>
              <a:t>poskytovatelé sociálních služeb registrovaní </a:t>
            </a:r>
            <a:r>
              <a:rPr lang="cs-CZ" sz="1800" dirty="0"/>
              <a:t>podle zákona č. 108/2006 Sb</a:t>
            </a:r>
            <a:r>
              <a:rPr lang="cs-CZ" sz="1800" dirty="0" smtClean="0"/>
              <a:t>. </a:t>
            </a:r>
            <a:r>
              <a:rPr lang="cs-CZ" sz="1800" dirty="0"/>
              <a:t>o sociálních </a:t>
            </a:r>
            <a:r>
              <a:rPr lang="cs-CZ" sz="1800" dirty="0" smtClean="0"/>
              <a:t>službách </a:t>
            </a:r>
            <a:r>
              <a:rPr lang="cs-CZ" sz="1800" dirty="0"/>
              <a:t>ve znění pozdějších </a:t>
            </a:r>
            <a:r>
              <a:rPr lang="cs-CZ" sz="1800" dirty="0" smtClean="0"/>
              <a:t>předpisů;</a:t>
            </a:r>
            <a:endParaRPr lang="cs-CZ" sz="1800" dirty="0"/>
          </a:p>
          <a:p>
            <a:pPr algn="just">
              <a:lnSpc>
                <a:spcPct val="100000"/>
              </a:lnSpc>
            </a:pPr>
            <a:r>
              <a:rPr lang="cs-CZ" sz="1800" b="1" dirty="0"/>
              <a:t>obce</a:t>
            </a:r>
            <a:r>
              <a:rPr lang="cs-CZ" sz="1800" dirty="0"/>
              <a:t> - pouze v případě aktivit A </a:t>
            </a:r>
            <a:r>
              <a:rPr lang="cs-CZ" sz="1800" dirty="0" err="1"/>
              <a:t>a</a:t>
            </a:r>
            <a:r>
              <a:rPr lang="cs-CZ" sz="1800" dirty="0"/>
              <a:t> B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590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Oprávnění partneři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cs-CZ" sz="1600" b="1" dirty="0" smtClean="0"/>
              <a:t>Oprávněným partnerem pro výzvu č. 37 je partner bez finančního příspěvku.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 smtClean="0"/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600" dirty="0" smtClean="0"/>
              <a:t>Právní </a:t>
            </a:r>
            <a:r>
              <a:rPr lang="cs-CZ" sz="1600" dirty="0"/>
              <a:t>forma partnera bez finančního příspěvku není omezena. Partnerem bez finančního příspěvku může být právnická osoba se sídlem v EU nebo v rámci zemí, jež jsou členy Evropského sdružení volného obchodu, nebo fyzická osoba působící jako osoba samostatně výdělečně činná (resp. v zahraniční obdobně působící), která má registrované místo podnikání v EU. Fyzická osoba, která není samostatně výdělečně činná, nemůže být do projektu zapojena jako partner. 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223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cs-CZ" sz="24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Míra podpory – </a:t>
            </a:r>
            <a:br>
              <a:rPr lang="cs-CZ" sz="24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24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rozpad zdrojů financování</a:t>
            </a:r>
            <a:endParaRPr lang="cs-CZ" sz="2400" b="1" cap="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b="1" dirty="0" smtClean="0"/>
              <a:t>EU </a:t>
            </a:r>
            <a:r>
              <a:rPr lang="cs-CZ" b="1" dirty="0"/>
              <a:t>/ státní rozpočet / </a:t>
            </a:r>
            <a:r>
              <a:rPr lang="cs-CZ" b="1" dirty="0" smtClean="0"/>
              <a:t>žadatel </a:t>
            </a:r>
            <a:endParaRPr lang="cs-CZ" sz="1200" dirty="0" smtClean="0"/>
          </a:p>
          <a:p>
            <a:pPr lvl="0">
              <a:lnSpc>
                <a:spcPct val="100000"/>
              </a:lnSpc>
            </a:pPr>
            <a:r>
              <a:rPr lang="cs-CZ" sz="1600" b="1" dirty="0"/>
              <a:t>Pro NNO</a:t>
            </a:r>
            <a:r>
              <a:rPr lang="cs-CZ" sz="1600" dirty="0"/>
              <a:t>: EU 85 %, státní rozpočet 15 %, žadatel 0%</a:t>
            </a:r>
          </a:p>
          <a:p>
            <a:pPr lvl="0">
              <a:lnSpc>
                <a:spcPct val="100000"/>
              </a:lnSpc>
            </a:pPr>
            <a:r>
              <a:rPr lang="cs-CZ" sz="1600" b="1" dirty="0"/>
              <a:t>Pro podnikající subjekty</a:t>
            </a:r>
            <a:r>
              <a:rPr lang="cs-CZ" sz="1600" dirty="0"/>
              <a:t>: EU 85 %, státní rozpočet 0 %, žadatel 15 %</a:t>
            </a:r>
          </a:p>
          <a:p>
            <a:pPr lvl="0">
              <a:lnSpc>
                <a:spcPct val="100000"/>
              </a:lnSpc>
            </a:pPr>
            <a:r>
              <a:rPr lang="cs-CZ" sz="1600" b="1" dirty="0"/>
              <a:t>Pro územně samosprávní celky a jimi zřizované </a:t>
            </a:r>
            <a:r>
              <a:rPr lang="cs-CZ" sz="1600" b="1" dirty="0" smtClean="0"/>
              <a:t>organizace</a:t>
            </a:r>
            <a:r>
              <a:rPr lang="cs-CZ" sz="1600" dirty="0" smtClean="0"/>
              <a:t>:</a:t>
            </a:r>
            <a:br>
              <a:rPr lang="cs-CZ" sz="1600" dirty="0" smtClean="0"/>
            </a:br>
            <a:r>
              <a:rPr lang="cs-CZ" sz="1600" dirty="0" smtClean="0"/>
              <a:t>EU </a:t>
            </a:r>
            <a:r>
              <a:rPr lang="cs-CZ" sz="1600" dirty="0"/>
              <a:t>85 %, státní rozpočet 10 %, žadatel 5 </a:t>
            </a:r>
            <a:r>
              <a:rPr lang="cs-CZ" sz="1600" dirty="0" smtClean="0"/>
              <a:t>%</a:t>
            </a:r>
          </a:p>
          <a:p>
            <a:pPr lvl="0">
              <a:lnSpc>
                <a:spcPct val="100000"/>
              </a:lnSpc>
            </a:pPr>
            <a:endParaRPr lang="cs-CZ" sz="1600" dirty="0"/>
          </a:p>
          <a:p>
            <a:pPr marL="0" lvl="0" indent="0" algn="ctr">
              <a:lnSpc>
                <a:spcPct val="100000"/>
              </a:lnSpc>
              <a:buNone/>
            </a:pPr>
            <a:r>
              <a:rPr lang="cs-CZ" sz="1600" dirty="0" smtClean="0"/>
              <a:t>Minimální výše celkových způsobilých výdajů projektu: 500 000,- </a:t>
            </a:r>
          </a:p>
          <a:p>
            <a:pPr marL="0" lvl="0" indent="0" algn="ctr">
              <a:lnSpc>
                <a:spcPct val="100000"/>
              </a:lnSpc>
              <a:buNone/>
            </a:pPr>
            <a:r>
              <a:rPr lang="cs-CZ" sz="1600" dirty="0" smtClean="0"/>
              <a:t>Maximální výše celkových způsobilých výdajů projektu: 10 000 000,-</a:t>
            </a:r>
            <a:endParaRPr lang="cs-CZ" sz="1600" dirty="0"/>
          </a:p>
          <a:p>
            <a:pPr marL="0" indent="0" algn="ctr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553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4246</TotalTime>
  <Words>3022</Words>
  <Application>Microsoft Office PowerPoint</Application>
  <PresentationFormat>Předvádění na obrazovce (4:3)</PresentationFormat>
  <Paragraphs>483</Paragraphs>
  <Slides>49</Slides>
  <Notes>24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49</vt:i4>
      </vt:variant>
    </vt:vector>
  </HeadingPairs>
  <TitlesOfParts>
    <vt:vector size="50" baseType="lpstr">
      <vt:lpstr>prezentace</vt:lpstr>
      <vt:lpstr>Výzva č. 03_15_037 (č. 37) Podpora procesu transformace pobytových služeb  a podpora služeb komunitního typu vzniklých po transformaci  </vt:lpstr>
      <vt:lpstr>OBSAH SEMINÁŘE</vt:lpstr>
      <vt:lpstr>ÚVOD - OPZ </vt:lpstr>
      <vt:lpstr>Identifikace výzvy č. 37 </vt:lpstr>
      <vt:lpstr> Časové nastavení </vt:lpstr>
      <vt:lpstr>Alokace výzvy</vt:lpstr>
      <vt:lpstr> Oprávnění žadatelé </vt:lpstr>
      <vt:lpstr>Oprávnění partneři</vt:lpstr>
      <vt:lpstr>Míra podpory –  rozpad zdrojů financování</vt:lpstr>
      <vt:lpstr>Podporované aktivity</vt:lpstr>
      <vt:lpstr>   A) Podpora procesu přípravy transformace pobytové služby sociální péče   </vt:lpstr>
      <vt:lpstr>A) Podpora procesu přípravy transformace pobytové služby sociální péče </vt:lpstr>
      <vt:lpstr> B) Podpora implementace transformačního plánu a praktické realizace transformačního procesu zařízení v praxi </vt:lpstr>
      <vt:lpstr>B) Podpora implementace transformačního plánu a praktické realizace transformačního procesu zařízení v praxi</vt:lpstr>
      <vt:lpstr>B) Podpora implementace transformačního plánu a praktické realizace transformačního procesu zařízení v praxi</vt:lpstr>
      <vt:lpstr>c) Podpora nově registrované služby, která vznikla jako výsledek transformačního procesu pobytové služby sociální péče</vt:lpstr>
      <vt:lpstr>c) Podpora nově registrované služby, která vznikla jako výsledek transformačního procesu pobytové služby sociální péče</vt:lpstr>
      <vt:lpstr>c) Podpora nově registrované služby, která vznikla jako výsledek transformačního procesu pobytové služby sociální péče</vt:lpstr>
      <vt:lpstr>Výstupy projektů</vt:lpstr>
      <vt:lpstr>Výstupy projektů</vt:lpstr>
      <vt:lpstr>Indikátory – obecně </vt:lpstr>
      <vt:lpstr>Indikátory - obecně</vt:lpstr>
      <vt:lpstr>Indikátory - obecně</vt:lpstr>
      <vt:lpstr>Indikátory - obecně</vt:lpstr>
      <vt:lpstr>Indikátory - obecně</vt:lpstr>
      <vt:lpstr>zásadní rozdíly v OPZ proti OP LZZ</vt:lpstr>
      <vt:lpstr>Monitorování  vs. způsobilost</vt:lpstr>
      <vt:lpstr>Bagatelní podpora není omezení</vt:lpstr>
      <vt:lpstr>Indikátory povinné k naplnění ve výzvě č. 37</vt:lpstr>
      <vt:lpstr>Indikátory povinné k vykazování</vt:lpstr>
      <vt:lpstr>Cílové skupiny</vt:lpstr>
      <vt:lpstr>Územní způsobilost  </vt:lpstr>
      <vt:lpstr>Veřejná podpora  Služby SOHZ</vt:lpstr>
      <vt:lpstr>Veřejná podpora  Pověření</vt:lpstr>
      <vt:lpstr>Veřejná podpora vyrovnávací platba</vt:lpstr>
      <vt:lpstr>Veřejná podpora aktivity výzvy č. 37</vt:lpstr>
      <vt:lpstr>Veřejná podpora Aktivity výzvy č. 37</vt:lpstr>
      <vt:lpstr>Veřejná podpora přílohy žádosti o podporu</vt:lpstr>
      <vt:lpstr>Hodnocení a výběr projektů (pravidla OPZ) Formální hodnocení a hodnocení přijatelnosti</vt:lpstr>
      <vt:lpstr>Hodnocení a výběr projektů (pravidla OPZ) Věcné hodnocení </vt:lpstr>
      <vt:lpstr>Hodnocení a výběr projektů (pravidla OPZ) Výběr projektů</vt:lpstr>
      <vt:lpstr>Hodnocení a výběr projektů (pravidla OPZ) Opravné prostředky</vt:lpstr>
      <vt:lpstr>Kde hledat informace</vt:lpstr>
      <vt:lpstr>Zakázky Kategorie pro zadávání – LIMITY STANOVENY MMR</vt:lpstr>
      <vt:lpstr>Základní Porovnání OPZ a OP LZZ I</vt:lpstr>
      <vt:lpstr>Základní Porovnání OPZ a OP LZZ II</vt:lpstr>
      <vt:lpstr>Ex ante kontrola</vt:lpstr>
      <vt:lpstr>KONTAKTY</vt:lpstr>
      <vt:lpstr>Děkujeme za pozornost  a těšíme se na spolupráci.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Kováčová Miroslava Mgr. (MPSV)</dc:creator>
  <cp:lastModifiedBy>Kováčová Miroslava Mgr. (MPSV)</cp:lastModifiedBy>
  <cp:revision>439</cp:revision>
  <dcterms:created xsi:type="dcterms:W3CDTF">2015-02-20T08:23:15Z</dcterms:created>
  <dcterms:modified xsi:type="dcterms:W3CDTF">2015-10-30T09:23:41Z</dcterms:modified>
</cp:coreProperties>
</file>